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87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D5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5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6001"/>
                </a:lnTo>
                <a:lnTo>
                  <a:pt x="12192000" y="66001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528047" y="6408419"/>
            <a:ext cx="2546603" cy="449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333193" y="6397422"/>
            <a:ext cx="339378" cy="460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49807" y="582168"/>
            <a:ext cx="4666487" cy="18333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8655" y="780295"/>
            <a:ext cx="10154688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 u="sng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D5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5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6001"/>
                </a:lnTo>
                <a:lnTo>
                  <a:pt x="12192000" y="66001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37022" y="971473"/>
            <a:ext cx="1496287" cy="2069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09672" y="2891027"/>
            <a:ext cx="5277610" cy="1341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194803" y="2891027"/>
            <a:ext cx="2276855" cy="1341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562855" y="3622547"/>
            <a:ext cx="3057143" cy="1341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D5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5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6001"/>
                </a:lnTo>
                <a:lnTo>
                  <a:pt x="12192000" y="66001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531" y="1737845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528047" y="6408419"/>
            <a:ext cx="2546603" cy="449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3193" y="6397422"/>
            <a:ext cx="339378" cy="4605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666" y="787272"/>
            <a:ext cx="1179666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5550" y="1959224"/>
            <a:ext cx="9860899" cy="362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659508" y="6514365"/>
            <a:ext cx="226504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95400" y="4724400"/>
            <a:ext cx="10125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Ministry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spc="-5" dirty="0">
                <a:latin typeface="Calibri"/>
                <a:cs typeface="Calibri"/>
              </a:rPr>
              <a:t>Construction, Engineering </a:t>
            </a:r>
            <a:r>
              <a:rPr sz="2400" b="1" dirty="0">
                <a:latin typeface="Calibri"/>
                <a:cs typeface="Calibri"/>
              </a:rPr>
              <a:t>Services, </a:t>
            </a:r>
            <a:r>
              <a:rPr sz="2400" b="1" spc="-5" dirty="0">
                <a:latin typeface="Calibri"/>
                <a:cs typeface="Calibri"/>
              </a:rPr>
              <a:t>Housing and </a:t>
            </a:r>
            <a:r>
              <a:rPr sz="2400" b="1" dirty="0">
                <a:latin typeface="Calibri"/>
                <a:cs typeface="Calibri"/>
              </a:rPr>
              <a:t>Common</a:t>
            </a:r>
            <a:r>
              <a:rPr sz="2400" b="1" spc="-5" dirty="0">
                <a:latin typeface="Calibri"/>
                <a:cs typeface="Calibri"/>
              </a:rPr>
              <a:t> Amenities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103659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6. </a:t>
            </a:r>
            <a:r>
              <a:rPr spc="-60" dirty="0"/>
              <a:t>Trust </a:t>
            </a:r>
            <a:r>
              <a:rPr spc="-15" dirty="0"/>
              <a:t>areas </a:t>
            </a:r>
            <a:r>
              <a:rPr dirty="0"/>
              <a:t>– </a:t>
            </a:r>
            <a:r>
              <a:rPr spc="-25" dirty="0"/>
              <a:t>Strategic </a:t>
            </a:r>
            <a:r>
              <a:rPr spc="-15" dirty="0"/>
              <a:t>Policy</a:t>
            </a:r>
            <a:r>
              <a:rPr spc="10" dirty="0"/>
              <a:t> </a:t>
            </a:r>
            <a:r>
              <a:rPr dirty="0"/>
              <a:t>Guidelines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990600" y="1752600"/>
            <a:ext cx="10396600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spc="-3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Trust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areas identified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2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policy guidelines developed based</a:t>
            </a:r>
            <a:r>
              <a:rPr sz="2200" spc="8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</a:t>
            </a:r>
            <a:r>
              <a:rPr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range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housing</a:t>
            </a:r>
            <a:r>
              <a:rPr sz="2200" spc="-2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r>
              <a:rPr lang="en-US"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sz="2200" spc="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nd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helping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range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meeting points between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sectors</a:t>
            </a:r>
            <a:r>
              <a:rPr sz="2200" spc="4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involved.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1" indent="-128905" algn="just">
              <a:lnSpc>
                <a:spcPct val="100000"/>
              </a:lnSpc>
              <a:spcBef>
                <a:spcPts val="30"/>
              </a:spcBef>
              <a:buChar char="-"/>
              <a:tabLst>
                <a:tab pos="610235" algn="l"/>
              </a:tabLst>
            </a:pP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Poverty</a:t>
            </a:r>
            <a:r>
              <a:rPr sz="2200" spc="2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Groups.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1" indent="-128270" algn="just">
              <a:lnSpc>
                <a:spcPct val="100000"/>
              </a:lnSpc>
              <a:buChar char="-"/>
              <a:tabLst>
                <a:tab pos="610235" algn="l"/>
              </a:tabLst>
            </a:pP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sz="2200" spc="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Earners.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1" indent="-12827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610235" algn="l"/>
              </a:tabLst>
            </a:pP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sz="2200" spc="2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1" indent="-128270" algn="just">
              <a:lnSpc>
                <a:spcPct val="100000"/>
              </a:lnSpc>
              <a:buChar char="-"/>
              <a:tabLst>
                <a:tab pos="610235" algn="l"/>
              </a:tabLst>
            </a:pP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Income</a:t>
            </a:r>
            <a:r>
              <a:rPr sz="2200" spc="3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Groups.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0235" lvl="1" indent="-128905" algn="just">
              <a:lnSpc>
                <a:spcPct val="100000"/>
              </a:lnSpc>
              <a:buChar char="-"/>
              <a:tabLst>
                <a:tab pos="610870" algn="l"/>
              </a:tabLst>
            </a:pP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Urban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Land development,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private investment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condominium</a:t>
            </a:r>
            <a:r>
              <a:rPr sz="2200" spc="36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properties.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0235" lvl="1" indent="-128905" algn="just">
              <a:lnSpc>
                <a:spcPct val="100000"/>
              </a:lnSpc>
              <a:buChar char="-"/>
              <a:tabLst>
                <a:tab pos="610870" algn="l"/>
              </a:tabLst>
            </a:pP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Rental</a:t>
            </a:r>
            <a:r>
              <a:rPr sz="2200" spc="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Housing.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0235" lvl="1" indent="-128905" algn="just">
              <a:lnSpc>
                <a:spcPct val="100000"/>
              </a:lnSpc>
              <a:buChar char="-"/>
              <a:tabLst>
                <a:tab pos="610870" algn="l"/>
              </a:tabLst>
            </a:pP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Integrated infrastructure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r>
              <a:rPr sz="2200" spc="7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provision.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0235" lvl="1" indent="-128905" algn="just">
              <a:lnSpc>
                <a:spcPct val="100000"/>
              </a:lnSpc>
              <a:buChar char="-"/>
              <a:tabLst>
                <a:tab pos="610870" algn="l"/>
              </a:tabLst>
            </a:pP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Housing </a:t>
            </a:r>
            <a:r>
              <a:rPr sz="2200" spc="-2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technology, </a:t>
            </a:r>
            <a:r>
              <a:rPr sz="2200" spc="-1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standardization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building materials supply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200" spc="22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training.</a:t>
            </a:r>
            <a:endParaRPr sz="2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0235" lvl="1" indent="-128905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610870" algn="l"/>
              </a:tabLst>
            </a:pPr>
            <a:r>
              <a:rPr sz="2200" spc="-1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Housing</a:t>
            </a:r>
            <a:r>
              <a:rPr sz="2200" spc="3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finance.</a:t>
            </a:r>
            <a:endParaRPr sz="2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7666" y="787272"/>
            <a:ext cx="1199433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124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Trust </a:t>
            </a:r>
            <a:r>
              <a:rPr spc="-15" dirty="0"/>
              <a:t>areas </a:t>
            </a:r>
            <a:r>
              <a:rPr dirty="0"/>
              <a:t>– </a:t>
            </a:r>
            <a:r>
              <a:rPr spc="-25" dirty="0"/>
              <a:t>Strategic </a:t>
            </a:r>
            <a:r>
              <a:rPr spc="-15" dirty="0"/>
              <a:t>Policy </a:t>
            </a:r>
            <a:r>
              <a:rPr spc="-5" dirty="0"/>
              <a:t>Guidelines</a:t>
            </a:r>
            <a:r>
              <a:rPr spc="25" dirty="0"/>
              <a:t> </a:t>
            </a:r>
            <a:r>
              <a:rPr spc="-10" dirty="0"/>
              <a:t>Cont…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76159" y="1658943"/>
            <a:ext cx="10587241" cy="4474302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730"/>
              </a:spcBef>
            </a:pPr>
            <a:r>
              <a:rPr sz="2600" b="1" spc="-10" dirty="0">
                <a:latin typeface="Calibri"/>
                <a:cs typeface="Calibri"/>
              </a:rPr>
              <a:t>Poverty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Groups</a:t>
            </a:r>
            <a:endParaRPr sz="2600" dirty="0">
              <a:latin typeface="Calibri"/>
              <a:cs typeface="Calibri"/>
            </a:endParaRPr>
          </a:p>
          <a:p>
            <a:pPr marL="699770" indent="-287020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699770" algn="l"/>
                <a:tab pos="700405" algn="l"/>
              </a:tabLst>
            </a:pP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Poverty related </a:t>
            </a:r>
            <a:r>
              <a:rPr sz="2000" spc="-5" dirty="0">
                <a:latin typeface="Calibri"/>
                <a:cs typeface="Calibri"/>
              </a:rPr>
              <a:t>issues </a:t>
            </a:r>
            <a:r>
              <a:rPr sz="2000" spc="-20" dirty="0">
                <a:latin typeface="Calibri"/>
                <a:cs typeface="Calibri"/>
              </a:rPr>
              <a:t>kept </a:t>
            </a:r>
            <a:r>
              <a:rPr sz="2000" spc="-5" dirty="0">
                <a:latin typeface="Calibri"/>
                <a:cs typeface="Calibri"/>
              </a:rPr>
              <a:t>these </a:t>
            </a:r>
            <a:r>
              <a:rPr sz="2000" spc="-10" dirty="0">
                <a:latin typeface="Calibri"/>
                <a:cs typeface="Calibri"/>
              </a:rPr>
              <a:t>groups </a:t>
            </a:r>
            <a:r>
              <a:rPr sz="2000" spc="-20" dirty="0">
                <a:latin typeface="Calibri"/>
                <a:cs typeface="Calibri"/>
              </a:rPr>
              <a:t>away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mainstream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housing.</a:t>
            </a:r>
            <a:endParaRPr sz="2000" dirty="0">
              <a:latin typeface="Calibri"/>
              <a:cs typeface="Calibri"/>
            </a:endParaRPr>
          </a:p>
          <a:p>
            <a:pPr marL="699770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699770" algn="l"/>
                <a:tab pos="700405" algn="l"/>
              </a:tabLst>
            </a:pP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directly </a:t>
            </a:r>
            <a:r>
              <a:rPr sz="2000" spc="-10" dirty="0">
                <a:latin typeface="Calibri"/>
                <a:cs typeface="Calibri"/>
              </a:rPr>
              <a:t>intervene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spc="-10" dirty="0">
                <a:latin typeface="Calibri"/>
                <a:cs typeface="Calibri"/>
              </a:rPr>
              <a:t>introducing </a:t>
            </a:r>
            <a:r>
              <a:rPr sz="2000" spc="-15" dirty="0">
                <a:latin typeface="Calibri"/>
                <a:cs typeface="Calibri"/>
              </a:rPr>
              <a:t>affordable </a:t>
            </a:r>
            <a:r>
              <a:rPr sz="2000" spc="-5" dirty="0">
                <a:latin typeface="Calibri"/>
                <a:cs typeface="Calibri"/>
              </a:rPr>
              <a:t>housing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solutions.</a:t>
            </a:r>
            <a:endParaRPr sz="2000" dirty="0">
              <a:latin typeface="Calibri"/>
              <a:cs typeface="Calibri"/>
            </a:endParaRPr>
          </a:p>
          <a:p>
            <a:pPr marL="14604">
              <a:lnSpc>
                <a:spcPct val="100000"/>
              </a:lnSpc>
              <a:spcBef>
                <a:spcPts val="1015"/>
              </a:spcBef>
            </a:pPr>
            <a:r>
              <a:rPr sz="2600" b="1" spc="-10" dirty="0">
                <a:latin typeface="Calibri"/>
                <a:cs typeface="Calibri"/>
              </a:rPr>
              <a:t>Informal </a:t>
            </a:r>
            <a:r>
              <a:rPr sz="2600" b="1" spc="-5" dirty="0">
                <a:latin typeface="Calibri"/>
                <a:cs typeface="Calibri"/>
              </a:rPr>
              <a:t>income</a:t>
            </a:r>
            <a:r>
              <a:rPr sz="2600" b="1" spc="-3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earners</a:t>
            </a:r>
            <a:endParaRPr sz="2600" dirty="0">
              <a:latin typeface="Calibri"/>
              <a:cs typeface="Calibri"/>
            </a:endParaRPr>
          </a:p>
          <a:p>
            <a:pPr marL="822960" lvl="1" indent="-342900">
              <a:lnSpc>
                <a:spcPct val="100000"/>
              </a:lnSpc>
              <a:spcBef>
                <a:spcPts val="1450"/>
              </a:spcBef>
              <a:buFont typeface="Arial"/>
              <a:buChar char="•"/>
              <a:tabLst>
                <a:tab pos="822960" algn="l"/>
                <a:tab pos="823594" algn="l"/>
              </a:tabLst>
            </a:pPr>
            <a:r>
              <a:rPr sz="2000" spc="-10" dirty="0">
                <a:latin typeface="Calibri"/>
                <a:cs typeface="Calibri"/>
              </a:rPr>
              <a:t>Marginalized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formal </a:t>
            </a:r>
            <a:r>
              <a:rPr sz="2000" spc="-5" dirty="0">
                <a:latin typeface="Calibri"/>
                <a:cs typeface="Calibri"/>
              </a:rPr>
              <a:t>housing </a:t>
            </a:r>
            <a:r>
              <a:rPr sz="2000" spc="-15" dirty="0">
                <a:latin typeface="Calibri"/>
                <a:cs typeface="Calibri"/>
              </a:rPr>
              <a:t>market </a:t>
            </a:r>
            <a:r>
              <a:rPr sz="2000" dirty="0">
                <a:latin typeface="Calibri"/>
                <a:cs typeface="Calibri"/>
              </a:rPr>
              <a:t>due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inability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declare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fixed </a:t>
            </a:r>
            <a:r>
              <a:rPr sz="2000" spc="-5" dirty="0">
                <a:latin typeface="Calibri"/>
                <a:cs typeface="Calibri"/>
              </a:rPr>
              <a:t>income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</a:t>
            </a:r>
            <a:endParaRPr sz="2000" dirty="0">
              <a:latin typeface="Calibri"/>
              <a:cs typeface="Calibri"/>
            </a:endParaRPr>
          </a:p>
          <a:p>
            <a:pPr marL="822960" lvl="1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822960" algn="l"/>
                <a:tab pos="823594" algn="l"/>
              </a:tabLst>
            </a:pPr>
            <a:r>
              <a:rPr sz="2000" spc="-10" dirty="0">
                <a:latin typeface="Calibri"/>
                <a:cs typeface="Calibri"/>
              </a:rPr>
              <a:t>Encourage </a:t>
            </a:r>
            <a:r>
              <a:rPr sz="2000" dirty="0">
                <a:latin typeface="Calibri"/>
                <a:cs typeface="Calibri"/>
              </a:rPr>
              <a:t>public and </a:t>
            </a:r>
            <a:r>
              <a:rPr sz="2000" spc="-15" dirty="0">
                <a:latin typeface="Calibri"/>
                <a:cs typeface="Calibri"/>
              </a:rPr>
              <a:t>private </a:t>
            </a:r>
            <a:r>
              <a:rPr sz="2000" spc="-5" dirty="0">
                <a:latin typeface="Calibri"/>
                <a:cs typeface="Calibri"/>
              </a:rPr>
              <a:t>sector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assistance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600" b="1" spc="-5" dirty="0">
                <a:latin typeface="Calibri"/>
                <a:cs typeface="Calibri"/>
              </a:rPr>
              <a:t>Middle</a:t>
            </a:r>
            <a:r>
              <a:rPr sz="2600" b="1" dirty="0">
                <a:latin typeface="Calibri"/>
                <a:cs typeface="Calibri"/>
              </a:rPr>
              <a:t> class</a:t>
            </a:r>
            <a:endParaRPr sz="2600" dirty="0">
              <a:latin typeface="Calibri"/>
              <a:cs typeface="Calibri"/>
            </a:endParaRPr>
          </a:p>
          <a:p>
            <a:pPr marL="873760" lvl="2" indent="-287020">
              <a:lnSpc>
                <a:spcPct val="100000"/>
              </a:lnSpc>
              <a:spcBef>
                <a:spcPts val="1625"/>
              </a:spcBef>
              <a:buFont typeface="Arial"/>
              <a:buChar char="•"/>
              <a:tabLst>
                <a:tab pos="873760" algn="l"/>
                <a:tab pos="874394" algn="l"/>
              </a:tabLst>
            </a:pPr>
            <a:r>
              <a:rPr sz="2000" spc="-5" dirty="0">
                <a:latin typeface="Calibri"/>
                <a:cs typeface="Calibri"/>
              </a:rPr>
              <a:t>Difficulties in obtaining </a:t>
            </a:r>
            <a:r>
              <a:rPr sz="2000" spc="-10" dirty="0">
                <a:latin typeface="Calibri"/>
                <a:cs typeface="Calibri"/>
              </a:rPr>
              <a:t>assistance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10" dirty="0">
                <a:latin typeface="Calibri"/>
                <a:cs typeface="Calibri"/>
              </a:rPr>
              <a:t>formal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market.</a:t>
            </a:r>
            <a:endParaRPr sz="2000" dirty="0">
              <a:latin typeface="Calibri"/>
              <a:cs typeface="Calibri"/>
            </a:endParaRPr>
          </a:p>
          <a:p>
            <a:pPr marL="874394" lvl="2" indent="-287655">
              <a:lnSpc>
                <a:spcPct val="100000"/>
              </a:lnSpc>
              <a:spcBef>
                <a:spcPts val="1195"/>
              </a:spcBef>
              <a:buFont typeface="Arial"/>
              <a:buChar char="•"/>
              <a:tabLst>
                <a:tab pos="874394" algn="l"/>
                <a:tab pos="875030" algn="l"/>
              </a:tabLst>
            </a:pPr>
            <a:r>
              <a:rPr sz="2000" spc="-10" dirty="0">
                <a:latin typeface="Calibri"/>
                <a:cs typeface="Calibri"/>
              </a:rPr>
              <a:t>Encourage </a:t>
            </a:r>
            <a:r>
              <a:rPr sz="2000" dirty="0">
                <a:latin typeface="Calibri"/>
                <a:cs typeface="Calibri"/>
              </a:rPr>
              <a:t>public </a:t>
            </a:r>
            <a:r>
              <a:rPr sz="2000" spc="-15" dirty="0">
                <a:latin typeface="Calibri"/>
                <a:cs typeface="Calibri"/>
              </a:rPr>
              <a:t>private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partnership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7666" y="787272"/>
            <a:ext cx="1199433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124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Trust </a:t>
            </a:r>
            <a:r>
              <a:rPr spc="-15" dirty="0"/>
              <a:t>areas </a:t>
            </a:r>
            <a:r>
              <a:rPr dirty="0"/>
              <a:t>– </a:t>
            </a:r>
            <a:r>
              <a:rPr spc="-25" dirty="0"/>
              <a:t>Strategic </a:t>
            </a:r>
            <a:r>
              <a:rPr spc="-15" dirty="0"/>
              <a:t>Policy </a:t>
            </a:r>
            <a:r>
              <a:rPr spc="-5" dirty="0"/>
              <a:t>Guidelines</a:t>
            </a:r>
            <a:r>
              <a:rPr spc="25" dirty="0"/>
              <a:t> </a:t>
            </a:r>
            <a:r>
              <a:rPr spc="-10" dirty="0"/>
              <a:t>Cont…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378134" y="1828799"/>
            <a:ext cx="10051865" cy="406265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800" b="1" spc="-5" dirty="0">
                <a:latin typeface="Calibri"/>
                <a:cs typeface="Calibri"/>
              </a:rPr>
              <a:t>High income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groups</a:t>
            </a:r>
            <a:endParaRPr sz="2800" dirty="0">
              <a:latin typeface="Calibri"/>
              <a:cs typeface="Calibri"/>
            </a:endParaRPr>
          </a:p>
          <a:p>
            <a:pPr marL="697865" indent="-287655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5" dirty="0">
                <a:latin typeface="Calibri"/>
                <a:cs typeface="Calibri"/>
              </a:rPr>
              <a:t>Covered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spc="-10" dirty="0">
                <a:latin typeface="Calibri"/>
                <a:cs typeface="Calibri"/>
              </a:rPr>
              <a:t>formal </a:t>
            </a:r>
            <a:r>
              <a:rPr sz="2000" spc="-15" dirty="0">
                <a:latin typeface="Calibri"/>
                <a:cs typeface="Calibri"/>
              </a:rPr>
              <a:t>private </a:t>
            </a:r>
            <a:r>
              <a:rPr sz="2000" spc="-5" dirty="0">
                <a:latin typeface="Calibri"/>
                <a:cs typeface="Calibri"/>
              </a:rPr>
              <a:t>sector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market.</a:t>
            </a:r>
            <a:endParaRPr sz="2000" dirty="0">
              <a:latin typeface="Calibri"/>
              <a:cs typeface="Calibri"/>
            </a:endParaRPr>
          </a:p>
          <a:p>
            <a:pPr marL="753745" indent="-3435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753745" algn="l"/>
                <a:tab pos="754380" algn="l"/>
              </a:tabLst>
            </a:pPr>
            <a:r>
              <a:rPr sz="2000" spc="-15" dirty="0">
                <a:latin typeface="Calibri"/>
                <a:cs typeface="Calibri"/>
              </a:rPr>
              <a:t>Attention to </a:t>
            </a:r>
            <a:r>
              <a:rPr sz="2000" dirty="0">
                <a:latin typeface="Calibri"/>
                <a:cs typeface="Calibri"/>
              </a:rPr>
              <a:t>be paid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the use </a:t>
            </a:r>
            <a:r>
              <a:rPr sz="2000" spc="-5" dirty="0">
                <a:latin typeface="Calibri"/>
                <a:cs typeface="Calibri"/>
              </a:rPr>
              <a:t>of national </a:t>
            </a:r>
            <a:r>
              <a:rPr sz="2000" spc="-10" dirty="0">
                <a:latin typeface="Calibri"/>
                <a:cs typeface="Calibri"/>
              </a:rPr>
              <a:t>resources </a:t>
            </a:r>
            <a:r>
              <a:rPr sz="2000" spc="-15" dirty="0">
                <a:latin typeface="Calibri"/>
                <a:cs typeface="Calibri"/>
              </a:rPr>
              <a:t>effectively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efficiently.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800" dirty="0">
              <a:latin typeface="Calibri"/>
              <a:cs typeface="Calibri"/>
            </a:endParaRPr>
          </a:p>
          <a:p>
            <a:pPr marL="12700" marR="1238885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Urban </a:t>
            </a:r>
            <a:r>
              <a:rPr sz="2800" b="1" spc="-5" dirty="0">
                <a:latin typeface="Calibri"/>
                <a:cs typeface="Calibri"/>
              </a:rPr>
              <a:t>land </a:t>
            </a:r>
            <a:r>
              <a:rPr sz="2800" b="1" spc="-15" dirty="0">
                <a:latin typeface="Calibri"/>
                <a:cs typeface="Calibri"/>
              </a:rPr>
              <a:t>development, </a:t>
            </a:r>
            <a:r>
              <a:rPr sz="2800" b="1" spc="-20" dirty="0">
                <a:latin typeface="Calibri"/>
                <a:cs typeface="Calibri"/>
              </a:rPr>
              <a:t>private investment </a:t>
            </a:r>
            <a:r>
              <a:rPr sz="2800" b="1" spc="-10" dirty="0">
                <a:latin typeface="Calibri"/>
                <a:cs typeface="Calibri"/>
              </a:rPr>
              <a:t>planning </a:t>
            </a:r>
            <a:r>
              <a:rPr sz="2800" b="1" spc="-5" dirty="0">
                <a:latin typeface="Calibri"/>
                <a:cs typeface="Calibri"/>
              </a:rPr>
              <a:t>and  </a:t>
            </a:r>
            <a:r>
              <a:rPr sz="2800" b="1" spc="-10" dirty="0">
                <a:latin typeface="Calibri"/>
                <a:cs typeface="Calibri"/>
              </a:rPr>
              <a:t>management </a:t>
            </a:r>
            <a:r>
              <a:rPr sz="2800" b="1" spc="-5" dirty="0">
                <a:latin typeface="Calibri"/>
                <a:cs typeface="Calibri"/>
              </a:rPr>
              <a:t>of </a:t>
            </a:r>
            <a:r>
              <a:rPr sz="2800" b="1" spc="-10" dirty="0">
                <a:latin typeface="Calibri"/>
                <a:cs typeface="Calibri"/>
              </a:rPr>
              <a:t>condominium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properties</a:t>
            </a:r>
            <a:endParaRPr sz="2800" dirty="0">
              <a:latin typeface="Calibri"/>
              <a:cs typeface="Calibri"/>
            </a:endParaRPr>
          </a:p>
          <a:p>
            <a:pPr marL="741045" marR="5080" indent="-287020">
              <a:lnSpc>
                <a:spcPct val="150000"/>
              </a:lnSpc>
              <a:spcBef>
                <a:spcPts val="819"/>
              </a:spcBef>
              <a:buFont typeface="Arial"/>
              <a:buChar char="•"/>
              <a:tabLst>
                <a:tab pos="740410" algn="l"/>
                <a:tab pos="741680" algn="l"/>
              </a:tabLst>
            </a:pPr>
            <a:r>
              <a:rPr sz="2000" spc="-5" dirty="0">
                <a:latin typeface="Calibri"/>
                <a:cs typeface="Calibri"/>
              </a:rPr>
              <a:t>It is accepted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fact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one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efficient </a:t>
            </a:r>
            <a:r>
              <a:rPr sz="2000" spc="-5" dirty="0">
                <a:latin typeface="Calibri"/>
                <a:cs typeface="Calibri"/>
              </a:rPr>
              <a:t>methods of </a:t>
            </a:r>
            <a:r>
              <a:rPr sz="2000" dirty="0">
                <a:latin typeface="Calibri"/>
                <a:cs typeface="Calibri"/>
              </a:rPr>
              <a:t>urban </a:t>
            </a:r>
            <a:r>
              <a:rPr sz="2000" spc="-5" dirty="0">
                <a:latin typeface="Calibri"/>
                <a:cs typeface="Calibri"/>
              </a:rPr>
              <a:t>housing </a:t>
            </a:r>
            <a:r>
              <a:rPr sz="2000" spc="-10" dirty="0">
                <a:latin typeface="Calibri"/>
                <a:cs typeface="Calibri"/>
              </a:rPr>
              <a:t>development </a:t>
            </a:r>
            <a:r>
              <a:rPr sz="2000" spc="-5" dirty="0">
                <a:latin typeface="Calibri"/>
                <a:cs typeface="Calibri"/>
              </a:rPr>
              <a:t>is 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encourage </a:t>
            </a:r>
            <a:r>
              <a:rPr sz="2000" dirty="0">
                <a:latin typeface="Calibri"/>
                <a:cs typeface="Calibri"/>
              </a:rPr>
              <a:t>public </a:t>
            </a:r>
            <a:r>
              <a:rPr sz="2000" spc="-15" dirty="0">
                <a:latin typeface="Calibri"/>
                <a:cs typeface="Calibri"/>
              </a:rPr>
              <a:t>private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partnership.</a:t>
            </a:r>
            <a:endParaRPr sz="2000" dirty="0">
              <a:latin typeface="Calibri"/>
              <a:cs typeface="Calibri"/>
            </a:endParaRPr>
          </a:p>
          <a:p>
            <a:pPr marL="741045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741045" algn="l"/>
                <a:tab pos="741680" algn="l"/>
              </a:tabLst>
            </a:pP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spc="-15" dirty="0">
                <a:latin typeface="Calibri"/>
                <a:cs typeface="Calibri"/>
              </a:rPr>
              <a:t>to create </a:t>
            </a:r>
            <a:r>
              <a:rPr sz="2000" spc="-5" dirty="0">
                <a:latin typeface="Calibri"/>
                <a:cs typeface="Calibri"/>
              </a:rPr>
              <a:t>conducive </a:t>
            </a:r>
            <a:r>
              <a:rPr sz="2000" spc="-15" dirty="0">
                <a:latin typeface="Calibri"/>
                <a:cs typeface="Calibri"/>
              </a:rPr>
              <a:t>environment to </a:t>
            </a:r>
            <a:r>
              <a:rPr sz="2000" spc="-10" dirty="0">
                <a:latin typeface="Calibri"/>
                <a:cs typeface="Calibri"/>
              </a:rPr>
              <a:t>stimulate </a:t>
            </a:r>
            <a:r>
              <a:rPr sz="2000" spc="-5" dirty="0">
                <a:latin typeface="Calibri"/>
                <a:cs typeface="Calibri"/>
              </a:rPr>
              <a:t>housing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7666" y="787272"/>
            <a:ext cx="1199433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124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Trust </a:t>
            </a:r>
            <a:r>
              <a:rPr spc="-15" dirty="0"/>
              <a:t>areas </a:t>
            </a:r>
            <a:r>
              <a:rPr dirty="0"/>
              <a:t>– </a:t>
            </a:r>
            <a:r>
              <a:rPr spc="-25" dirty="0"/>
              <a:t>Strategic </a:t>
            </a:r>
            <a:r>
              <a:rPr spc="-15" dirty="0"/>
              <a:t>Policy </a:t>
            </a:r>
            <a:r>
              <a:rPr spc="-5" dirty="0"/>
              <a:t>Guidelines</a:t>
            </a:r>
            <a:r>
              <a:rPr spc="25" dirty="0"/>
              <a:t> </a:t>
            </a:r>
            <a:r>
              <a:rPr spc="-10" dirty="0"/>
              <a:t>Cont…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30633" y="1752601"/>
            <a:ext cx="10404167" cy="3359253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800" b="1" spc="-20" dirty="0">
                <a:latin typeface="Calibri"/>
                <a:cs typeface="Calibri"/>
              </a:rPr>
              <a:t>Rental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housing</a:t>
            </a:r>
            <a:endParaRPr sz="2800" dirty="0">
              <a:latin typeface="Calibri"/>
              <a:cs typeface="Calibri"/>
            </a:endParaRPr>
          </a:p>
          <a:p>
            <a:pPr marL="801370" indent="-34353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801370" algn="l"/>
                <a:tab pos="802005" algn="l"/>
              </a:tabLst>
            </a:pPr>
            <a:r>
              <a:rPr sz="2000" spc="-5" dirty="0">
                <a:latin typeface="Calibri"/>
                <a:cs typeface="Calibri"/>
              </a:rPr>
              <a:t>Increasing </a:t>
            </a:r>
            <a:r>
              <a:rPr sz="2000" spc="-10" dirty="0">
                <a:latin typeface="Calibri"/>
                <a:cs typeface="Calibri"/>
              </a:rPr>
              <a:t>urbanization </a:t>
            </a:r>
            <a:r>
              <a:rPr sz="2000" dirty="0">
                <a:latin typeface="Calibri"/>
                <a:cs typeface="Calibri"/>
              </a:rPr>
              <a:t>/ </a:t>
            </a:r>
            <a:r>
              <a:rPr sz="2000" spc="-10" dirty="0">
                <a:latin typeface="Calibri"/>
                <a:cs typeface="Calibri"/>
              </a:rPr>
              <a:t>migration </a:t>
            </a:r>
            <a:r>
              <a:rPr sz="2000" spc="-15" dirty="0">
                <a:latin typeface="Calibri"/>
                <a:cs typeface="Calibri"/>
              </a:rPr>
              <a:t>create </a:t>
            </a:r>
            <a:r>
              <a:rPr sz="2000" dirty="0">
                <a:latin typeface="Calibri"/>
                <a:cs typeface="Calibri"/>
              </a:rPr>
              <a:t>demand </a:t>
            </a:r>
            <a:r>
              <a:rPr sz="2000" spc="-15" dirty="0">
                <a:latin typeface="Calibri"/>
                <a:cs typeface="Calibri"/>
              </a:rPr>
              <a:t>for rental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housing.</a:t>
            </a:r>
            <a:endParaRPr sz="2000" dirty="0">
              <a:latin typeface="Calibri"/>
              <a:cs typeface="Calibri"/>
            </a:endParaRPr>
          </a:p>
          <a:p>
            <a:pPr marL="801370" indent="-343535">
              <a:lnSpc>
                <a:spcPct val="100000"/>
              </a:lnSpc>
              <a:spcBef>
                <a:spcPts val="1195"/>
              </a:spcBef>
              <a:buFont typeface="Arial"/>
              <a:buChar char="•"/>
              <a:tabLst>
                <a:tab pos="801370" algn="l"/>
                <a:tab pos="802005" algn="l"/>
              </a:tabLst>
            </a:pPr>
            <a:r>
              <a:rPr sz="2000" spc="-5" dirty="0">
                <a:latin typeface="Calibri"/>
                <a:cs typeface="Calibri"/>
              </a:rPr>
              <a:t>Strengthening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rental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</a:t>
            </a:r>
            <a:endParaRPr sz="2000" dirty="0">
              <a:latin typeface="Calibri"/>
              <a:cs typeface="Calibri"/>
            </a:endParaRPr>
          </a:p>
          <a:p>
            <a:pPr marL="59690">
              <a:lnSpc>
                <a:spcPct val="100000"/>
              </a:lnSpc>
              <a:spcBef>
                <a:spcPts val="1805"/>
              </a:spcBef>
            </a:pPr>
            <a:r>
              <a:rPr sz="2800" b="1" spc="-25" dirty="0">
                <a:latin typeface="Calibri"/>
                <a:cs typeface="Calibri"/>
              </a:rPr>
              <a:t>Integrated </a:t>
            </a:r>
            <a:r>
              <a:rPr sz="2800" b="1" spc="-15" dirty="0">
                <a:latin typeface="Calibri"/>
                <a:cs typeface="Calibri"/>
              </a:rPr>
              <a:t>infrastructure </a:t>
            </a:r>
            <a:r>
              <a:rPr sz="2800" b="1" dirty="0">
                <a:latin typeface="Calibri"/>
                <a:cs typeface="Calibri"/>
              </a:rPr>
              <a:t>service</a:t>
            </a:r>
            <a:r>
              <a:rPr sz="2800" b="1" spc="1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provision</a:t>
            </a:r>
            <a:endParaRPr sz="2800" dirty="0">
              <a:latin typeface="Calibri"/>
              <a:cs typeface="Calibri"/>
            </a:endParaRPr>
          </a:p>
          <a:p>
            <a:pPr marL="801370" marR="5080" indent="-342900">
              <a:lnSpc>
                <a:spcPct val="100000"/>
              </a:lnSpc>
              <a:spcBef>
                <a:spcPts val="1465"/>
              </a:spcBef>
              <a:buFont typeface="Arial"/>
              <a:buChar char="•"/>
              <a:tabLst>
                <a:tab pos="801370" algn="l"/>
                <a:tab pos="802005" algn="l"/>
              </a:tabLst>
            </a:pPr>
            <a:r>
              <a:rPr sz="2000" spc="-10" dirty="0">
                <a:latin typeface="Calibri"/>
                <a:cs typeface="Calibri"/>
              </a:rPr>
              <a:t>Provision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infrastructure </a:t>
            </a:r>
            <a:r>
              <a:rPr sz="2000" dirty="0">
                <a:latin typeface="Calibri"/>
                <a:cs typeface="Calibri"/>
              </a:rPr>
              <a:t>and service </a:t>
            </a:r>
            <a:r>
              <a:rPr sz="2000" spc="-10" dirty="0">
                <a:latin typeface="Calibri"/>
                <a:cs typeface="Calibri"/>
              </a:rPr>
              <a:t>facilities </a:t>
            </a:r>
            <a:r>
              <a:rPr sz="2000" spc="-5" dirty="0">
                <a:latin typeface="Calibri"/>
                <a:cs typeface="Calibri"/>
              </a:rPr>
              <a:t>is essential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sustainable housing </a:t>
            </a:r>
            <a:r>
              <a:rPr sz="2000" dirty="0">
                <a:latin typeface="Calibri"/>
                <a:cs typeface="Calibri"/>
              </a:rPr>
              <a:t>and  </a:t>
            </a:r>
            <a:r>
              <a:rPr sz="2000" spc="-10" dirty="0">
                <a:latin typeface="Calibri"/>
                <a:cs typeface="Calibri"/>
              </a:rPr>
              <a:t>settlement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development.</a:t>
            </a:r>
            <a:endParaRPr sz="2000" dirty="0">
              <a:latin typeface="Calibri"/>
              <a:cs typeface="Calibri"/>
            </a:endParaRPr>
          </a:p>
          <a:p>
            <a:pPr marL="801370" indent="-343535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801370" algn="l"/>
                <a:tab pos="802005" algn="l"/>
              </a:tabLst>
            </a:pPr>
            <a:r>
              <a:rPr sz="2000" spc="-10" dirty="0">
                <a:latin typeface="Calibri"/>
                <a:cs typeface="Calibri"/>
              </a:rPr>
              <a:t>Creating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positive </a:t>
            </a:r>
            <a:r>
              <a:rPr sz="2000" spc="-15" dirty="0">
                <a:latin typeface="Calibri"/>
                <a:cs typeface="Calibri"/>
              </a:rPr>
              <a:t>environment for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integration.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7666" y="787272"/>
            <a:ext cx="1176573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124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Trust </a:t>
            </a:r>
            <a:r>
              <a:rPr spc="-15" dirty="0"/>
              <a:t>areas </a:t>
            </a:r>
            <a:r>
              <a:rPr dirty="0"/>
              <a:t>– </a:t>
            </a:r>
            <a:r>
              <a:rPr spc="-25" dirty="0"/>
              <a:t>Strategic </a:t>
            </a:r>
            <a:r>
              <a:rPr spc="-15" dirty="0"/>
              <a:t>Policy </a:t>
            </a:r>
            <a:r>
              <a:rPr spc="-5" dirty="0"/>
              <a:t>Guidelines</a:t>
            </a:r>
            <a:r>
              <a:rPr spc="25" dirty="0"/>
              <a:t> </a:t>
            </a:r>
            <a:r>
              <a:rPr spc="-10" dirty="0"/>
              <a:t>Cont…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xfrm>
            <a:off x="1165551" y="1752600"/>
            <a:ext cx="10340649" cy="36388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marR="15938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Housing </a:t>
            </a:r>
            <a:r>
              <a:rPr spc="-25" dirty="0"/>
              <a:t>technology, </a:t>
            </a:r>
            <a:r>
              <a:rPr spc="-15" dirty="0"/>
              <a:t>standardization </a:t>
            </a:r>
            <a:r>
              <a:rPr spc="-10" dirty="0"/>
              <a:t>building </a:t>
            </a:r>
            <a:r>
              <a:rPr spc="-15" dirty="0"/>
              <a:t>materials  </a:t>
            </a:r>
            <a:r>
              <a:rPr spc="-10" dirty="0"/>
              <a:t>supply and</a:t>
            </a:r>
            <a:r>
              <a:rPr spc="15" dirty="0"/>
              <a:t> </a:t>
            </a:r>
            <a:r>
              <a:rPr spc="-15" dirty="0"/>
              <a:t>training</a:t>
            </a:r>
          </a:p>
          <a:p>
            <a:pPr marL="692150" indent="-287655">
              <a:lnSpc>
                <a:spcPct val="100000"/>
              </a:lnSpc>
              <a:spcBef>
                <a:spcPts val="1245"/>
              </a:spcBef>
              <a:buFont typeface="Arial"/>
              <a:buChar char="•"/>
              <a:tabLst>
                <a:tab pos="692785" algn="l"/>
                <a:tab pos="693420" algn="l"/>
              </a:tabLst>
            </a:pPr>
            <a:r>
              <a:rPr sz="2000" b="0" dirty="0">
                <a:latin typeface="Calibri"/>
                <a:cs typeface="Calibri"/>
              </a:rPr>
              <a:t>High demand </a:t>
            </a:r>
            <a:r>
              <a:rPr sz="2000" b="0" spc="-15" dirty="0">
                <a:latin typeface="Calibri"/>
                <a:cs typeface="Calibri"/>
              </a:rPr>
              <a:t>for </a:t>
            </a:r>
            <a:r>
              <a:rPr sz="2000" b="0" spc="-10" dirty="0">
                <a:latin typeface="Calibri"/>
                <a:cs typeface="Calibri"/>
              </a:rPr>
              <a:t>better </a:t>
            </a:r>
            <a:r>
              <a:rPr sz="2000" b="0" spc="-5" dirty="0">
                <a:latin typeface="Calibri"/>
                <a:cs typeface="Calibri"/>
              </a:rPr>
              <a:t>quality</a:t>
            </a:r>
            <a:r>
              <a:rPr sz="2000" b="0" spc="-25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housing.</a:t>
            </a:r>
            <a:endParaRPr sz="2000" dirty="0">
              <a:latin typeface="Calibri"/>
              <a:cs typeface="Calibri"/>
            </a:endParaRPr>
          </a:p>
          <a:p>
            <a:pPr marL="692150" marR="5080" indent="-28702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692785" algn="l"/>
                <a:tab pos="693420" algn="l"/>
              </a:tabLst>
            </a:pPr>
            <a:r>
              <a:rPr sz="2000" b="0" dirty="0">
                <a:latin typeface="Calibri"/>
                <a:cs typeface="Calibri"/>
              </a:rPr>
              <a:t>Special </a:t>
            </a:r>
            <a:r>
              <a:rPr sz="2000" b="0" spc="-15" dirty="0">
                <a:latin typeface="Calibri"/>
                <a:cs typeface="Calibri"/>
              </a:rPr>
              <a:t>attention to </a:t>
            </a:r>
            <a:r>
              <a:rPr sz="2000" b="0" dirty="0">
                <a:latin typeface="Calibri"/>
                <a:cs typeface="Calibri"/>
              </a:rPr>
              <a:t>be </a:t>
            </a:r>
            <a:r>
              <a:rPr sz="2000" b="0" spc="-5" dirty="0">
                <a:latin typeface="Calibri"/>
                <a:cs typeface="Calibri"/>
              </a:rPr>
              <a:t>paid on </a:t>
            </a:r>
            <a:r>
              <a:rPr sz="2000" b="0" spc="-35" dirty="0">
                <a:latin typeface="Calibri"/>
                <a:cs typeface="Calibri"/>
              </a:rPr>
              <a:t>safety, </a:t>
            </a:r>
            <a:r>
              <a:rPr sz="2000" b="0" spc="-10" dirty="0">
                <a:latin typeface="Calibri"/>
                <a:cs typeface="Calibri"/>
              </a:rPr>
              <a:t>convenience, </a:t>
            </a:r>
            <a:r>
              <a:rPr sz="2000" b="0" spc="-5" dirty="0">
                <a:latin typeface="Calibri"/>
                <a:cs typeface="Calibri"/>
              </a:rPr>
              <a:t>energy saving, </a:t>
            </a:r>
            <a:r>
              <a:rPr sz="2000" b="0" spc="-10" dirty="0">
                <a:latin typeface="Calibri"/>
                <a:cs typeface="Calibri"/>
              </a:rPr>
              <a:t>cost effectiveness </a:t>
            </a:r>
            <a:r>
              <a:rPr sz="2000" b="0" dirty="0">
                <a:latin typeface="Calibri"/>
                <a:cs typeface="Calibri"/>
              </a:rPr>
              <a:t>and  </a:t>
            </a:r>
            <a:r>
              <a:rPr sz="2000" b="0" spc="-10" dirty="0">
                <a:latin typeface="Calibri"/>
                <a:cs typeface="Calibri"/>
              </a:rPr>
              <a:t>disaster </a:t>
            </a:r>
            <a:r>
              <a:rPr sz="2000" b="0" spc="-5" dirty="0">
                <a:latin typeface="Calibri"/>
                <a:cs typeface="Calibri"/>
              </a:rPr>
              <a:t>resilience</a:t>
            </a:r>
            <a:r>
              <a:rPr sz="2000" b="0" spc="5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housing.</a:t>
            </a:r>
            <a:endParaRPr sz="2000" dirty="0">
              <a:latin typeface="Calibri"/>
              <a:cs typeface="Calibri"/>
            </a:endParaRPr>
          </a:p>
          <a:p>
            <a:pPr marL="164465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250" dirty="0">
              <a:latin typeface="Calibri"/>
              <a:cs typeface="Calibri"/>
            </a:endParaRPr>
          </a:p>
          <a:p>
            <a:pPr marL="221615">
              <a:lnSpc>
                <a:spcPct val="100000"/>
              </a:lnSpc>
            </a:pPr>
            <a:r>
              <a:rPr spc="-5" dirty="0"/>
              <a:t>Housing</a:t>
            </a:r>
            <a:r>
              <a:rPr spc="-10" dirty="0"/>
              <a:t> </a:t>
            </a:r>
            <a:r>
              <a:rPr spc="-5" dirty="0"/>
              <a:t>finance</a:t>
            </a:r>
          </a:p>
          <a:p>
            <a:pPr marL="822325" lvl="1" indent="-287020">
              <a:lnSpc>
                <a:spcPct val="100000"/>
              </a:lnSpc>
              <a:spcBef>
                <a:spcPts val="1460"/>
              </a:spcBef>
              <a:buFont typeface="Arial"/>
              <a:buChar char="•"/>
              <a:tabLst>
                <a:tab pos="822960" algn="l"/>
                <a:tab pos="823594" algn="l"/>
              </a:tabLst>
            </a:pPr>
            <a:r>
              <a:rPr sz="2000" spc="-5" dirty="0">
                <a:latin typeface="Calibri"/>
                <a:cs typeface="Calibri"/>
              </a:rPr>
              <a:t>Diverting </a:t>
            </a:r>
            <a:r>
              <a:rPr sz="2000" dirty="0">
                <a:latin typeface="Calibri"/>
                <a:cs typeface="Calibri"/>
              </a:rPr>
              <a:t>funds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housing construction </a:t>
            </a:r>
            <a:r>
              <a:rPr sz="2000" spc="-10" dirty="0">
                <a:latin typeface="Calibri"/>
                <a:cs typeface="Calibri"/>
              </a:rPr>
              <a:t>boost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economic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activities.</a:t>
            </a:r>
            <a:endParaRPr sz="2000" dirty="0">
              <a:latin typeface="Calibri"/>
              <a:cs typeface="Calibri"/>
            </a:endParaRPr>
          </a:p>
          <a:p>
            <a:pPr marL="822960" lvl="1" indent="-28702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823594" algn="l"/>
                <a:tab pos="824230" algn="l"/>
              </a:tabLst>
            </a:pP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intervene </a:t>
            </a:r>
            <a:r>
              <a:rPr sz="2000" spc="-5" dirty="0">
                <a:latin typeface="Calibri"/>
                <a:cs typeface="Calibri"/>
              </a:rPr>
              <a:t>in monitory </a:t>
            </a:r>
            <a:r>
              <a:rPr sz="2000" dirty="0">
                <a:latin typeface="Calibri"/>
                <a:cs typeface="Calibri"/>
              </a:rPr>
              <a:t>supply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housing </a:t>
            </a:r>
            <a:r>
              <a:rPr sz="2000" spc="-15" dirty="0">
                <a:latin typeface="Calibri"/>
                <a:cs typeface="Calibri"/>
              </a:rPr>
              <a:t>effectively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efficiently.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693692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 </a:t>
            </a:r>
            <a:r>
              <a:rPr spc="-15" dirty="0"/>
              <a:t>Implementation</a:t>
            </a:r>
            <a:r>
              <a:rPr spc="-40" dirty="0"/>
              <a:t> </a:t>
            </a:r>
            <a:r>
              <a:rPr spc="-30" dirty="0"/>
              <a:t>Strategy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88714" y="1828800"/>
            <a:ext cx="10393685" cy="4419158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National </a:t>
            </a:r>
            <a:r>
              <a:rPr sz="2400" spc="-5" dirty="0">
                <a:latin typeface="Calibri"/>
                <a:cs typeface="Calibri"/>
              </a:rPr>
              <a:t>scale </a:t>
            </a:r>
            <a:r>
              <a:rPr sz="2400" spc="-10" dirty="0">
                <a:latin typeface="Calibri"/>
                <a:cs typeface="Calibri"/>
              </a:rPr>
              <a:t>implementation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central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success.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Outlined policy </a:t>
            </a:r>
            <a:r>
              <a:rPr sz="2400" spc="-10" dirty="0">
                <a:latin typeface="Calibri"/>
                <a:cs typeface="Calibri"/>
              </a:rPr>
              <a:t>components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strategies </a:t>
            </a:r>
            <a:r>
              <a:rPr sz="2400" dirty="0">
                <a:latin typeface="Calibri"/>
                <a:cs typeface="Calibri"/>
              </a:rPr>
              <a:t>been </a:t>
            </a:r>
            <a:r>
              <a:rPr sz="2400" spc="-15" dirty="0">
                <a:latin typeface="Calibri"/>
                <a:cs typeface="Calibri"/>
              </a:rPr>
              <a:t>tested </a:t>
            </a:r>
            <a:r>
              <a:rPr sz="2400" spc="-5" dirty="0">
                <a:latin typeface="Calibri"/>
                <a:cs typeface="Calibri"/>
              </a:rPr>
              <a:t>and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demonstrated.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The experience of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10" dirty="0">
                <a:latin typeface="Calibri"/>
                <a:cs typeface="Calibri"/>
              </a:rPr>
              <a:t>operations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effectiveness </a:t>
            </a:r>
            <a:r>
              <a:rPr sz="2400" spc="-5" dirty="0">
                <a:latin typeface="Calibri"/>
                <a:cs typeface="Calibri"/>
              </a:rPr>
              <a:t>also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exist.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Now </a:t>
            </a:r>
            <a:r>
              <a:rPr sz="2400" dirty="0">
                <a:latin typeface="Calibri"/>
                <a:cs typeface="Calibri"/>
              </a:rPr>
              <a:t>the time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proceed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15" dirty="0">
                <a:latin typeface="Calibri"/>
                <a:cs typeface="Calibri"/>
              </a:rPr>
              <a:t>coordinated </a:t>
            </a:r>
            <a:r>
              <a:rPr sz="2400" spc="-10" dirty="0">
                <a:latin typeface="Calibri"/>
                <a:cs typeface="Calibri"/>
              </a:rPr>
              <a:t>package </a:t>
            </a:r>
            <a:r>
              <a:rPr sz="2400" spc="-5" dirty="0">
                <a:latin typeface="Calibri"/>
                <a:cs typeface="Calibri"/>
              </a:rPr>
              <a:t>of policy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measures.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It </a:t>
            </a:r>
            <a:r>
              <a:rPr sz="2400" spc="-10" dirty="0">
                <a:latin typeface="Calibri"/>
                <a:cs typeface="Calibri"/>
              </a:rPr>
              <a:t>requires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high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coordination.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Necessary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identify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national level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agency</a:t>
            </a:r>
            <a:endParaRPr sz="2400" dirty="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5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Ensure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implementation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district, </a:t>
            </a:r>
            <a:r>
              <a:rPr sz="2400" spc="-10" dirty="0">
                <a:latin typeface="Calibri"/>
                <a:cs typeface="Calibri"/>
              </a:rPr>
              <a:t>local </a:t>
            </a:r>
            <a:r>
              <a:rPr sz="2400" spc="-5" dirty="0">
                <a:latin typeface="Calibri"/>
                <a:cs typeface="Calibri"/>
              </a:rPr>
              <a:t>authority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settlement level </a:t>
            </a:r>
            <a:r>
              <a:rPr sz="2400" dirty="0">
                <a:latin typeface="Calibri"/>
                <a:cs typeface="Calibri"/>
              </a:rPr>
              <a:t>as  </a:t>
            </a:r>
            <a:r>
              <a:rPr sz="2400" spc="-15" dirty="0">
                <a:latin typeface="Calibri"/>
                <a:cs typeface="Calibri"/>
              </a:rPr>
              <a:t>integrated </a:t>
            </a:r>
            <a:r>
              <a:rPr sz="2400" spc="-10" dirty="0">
                <a:latin typeface="Calibri"/>
                <a:cs typeface="Calibri"/>
              </a:rPr>
              <a:t>development</a:t>
            </a:r>
            <a:r>
              <a:rPr sz="2400" spc="-15" dirty="0">
                <a:latin typeface="Calibri"/>
                <a:cs typeface="Calibri"/>
              </a:rPr>
              <a:t> program.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4315"/>
            <a:ext cx="12192000" cy="523875"/>
            <a:chOff x="0" y="6334315"/>
            <a:chExt cx="12192000" cy="523875"/>
          </a:xfrm>
        </p:grpSpPr>
        <p:sp>
          <p:nvSpPr>
            <p:cNvPr id="3" name="object 3"/>
            <p:cNvSpPr/>
            <p:nvPr/>
          </p:nvSpPr>
          <p:spPr>
            <a:xfrm>
              <a:off x="0" y="6400800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92000" y="4572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D58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4315"/>
              <a:ext cx="12192000" cy="66040"/>
            </a:xfrm>
            <a:custGeom>
              <a:avLst/>
              <a:gdLst/>
              <a:ahLst/>
              <a:cxnLst/>
              <a:rect l="l" t="t" r="r" b="b"/>
              <a:pathLst>
                <a:path w="12192000" h="66039">
                  <a:moveTo>
                    <a:pt x="12192000" y="0"/>
                  </a:moveTo>
                  <a:lnTo>
                    <a:pt x="0" y="0"/>
                  </a:lnTo>
                  <a:lnTo>
                    <a:pt x="0" y="66001"/>
                  </a:lnTo>
                  <a:lnTo>
                    <a:pt x="12192000" y="6600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4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528047" y="6408419"/>
              <a:ext cx="2546603" cy="4495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33193" y="6397422"/>
              <a:ext cx="339378" cy="4605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219200" y="609600"/>
            <a:ext cx="100177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03790" algn="l"/>
              </a:tabLst>
            </a:pPr>
            <a:r>
              <a:rPr sz="4800" u="sng" spc="-15" dirty="0">
                <a:uFill>
                  <a:solidFill>
                    <a:srgbClr val="808080"/>
                  </a:solidFill>
                </a:uFill>
              </a:rPr>
              <a:t>National </a:t>
            </a:r>
            <a:r>
              <a:rPr sz="4800" u="sng" spc="-5" dirty="0">
                <a:uFill>
                  <a:solidFill>
                    <a:srgbClr val="808080"/>
                  </a:solidFill>
                </a:uFill>
              </a:rPr>
              <a:t>Housing </a:t>
            </a:r>
            <a:r>
              <a:rPr sz="4800" u="sng" spc="-20" dirty="0">
                <a:uFill>
                  <a:solidFill>
                    <a:srgbClr val="808080"/>
                  </a:solidFill>
                </a:uFill>
              </a:rPr>
              <a:t>Policy </a:t>
            </a:r>
            <a:r>
              <a:rPr sz="4800" u="sng" dirty="0">
                <a:uFill>
                  <a:solidFill>
                    <a:srgbClr val="808080"/>
                  </a:solidFill>
                </a:uFill>
              </a:rPr>
              <a:t>– </a:t>
            </a:r>
            <a:r>
              <a:rPr sz="4800" u="sng" spc="-5" dirty="0">
                <a:uFill>
                  <a:solidFill>
                    <a:srgbClr val="808080"/>
                  </a:solidFill>
                </a:uFill>
              </a:rPr>
              <a:t>Sri</a:t>
            </a:r>
            <a:r>
              <a:rPr sz="4800" u="sng" spc="25" dirty="0">
                <a:uFill>
                  <a:solidFill>
                    <a:srgbClr val="808080"/>
                  </a:solidFill>
                </a:uFill>
              </a:rPr>
              <a:t> </a:t>
            </a:r>
            <a:r>
              <a:rPr sz="4800" u="sng" spc="-15" dirty="0">
                <a:uFill>
                  <a:solidFill>
                    <a:srgbClr val="808080"/>
                  </a:solidFill>
                </a:uFill>
              </a:rPr>
              <a:t>Lanka	</a:t>
            </a:r>
            <a:endParaRPr sz="4800" dirty="0"/>
          </a:p>
        </p:txBody>
      </p:sp>
      <p:sp>
        <p:nvSpPr>
          <p:cNvPr id="36" name="object 36"/>
          <p:cNvSpPr txBox="1"/>
          <p:nvPr/>
        </p:nvSpPr>
        <p:spPr>
          <a:xfrm>
            <a:off x="1447800" y="1600200"/>
            <a:ext cx="6753225" cy="379793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600" b="1" spc="-25" dirty="0">
                <a:latin typeface="Calibri"/>
                <a:cs typeface="Calibri"/>
              </a:rPr>
              <a:t>Content</a:t>
            </a:r>
            <a:endParaRPr sz="3600" dirty="0">
              <a:latin typeface="Calibri"/>
              <a:cs typeface="Calibri"/>
            </a:endParaRPr>
          </a:p>
          <a:p>
            <a:pPr marL="608965" indent="-515620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608965" algn="l"/>
                <a:tab pos="609600" algn="l"/>
              </a:tabLst>
            </a:pPr>
            <a:r>
              <a:rPr sz="2800" spc="-10" dirty="0">
                <a:latin typeface="Calibri"/>
                <a:cs typeface="Calibri"/>
              </a:rPr>
              <a:t>Background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ct val="100000"/>
              </a:lnSpc>
              <a:buAutoNum type="arabicPeriod"/>
              <a:tabLst>
                <a:tab pos="608965" algn="l"/>
                <a:tab pos="609600" algn="l"/>
              </a:tabLst>
            </a:pPr>
            <a:r>
              <a:rPr sz="2800" spc="-20" dirty="0">
                <a:latin typeface="Calibri"/>
                <a:cs typeface="Calibri"/>
              </a:rPr>
              <a:t>Policy </a:t>
            </a:r>
            <a:r>
              <a:rPr sz="2800" spc="-15" dirty="0">
                <a:latin typeface="Calibri"/>
                <a:cs typeface="Calibri"/>
              </a:rPr>
              <a:t>Formulation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Process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ct val="100000"/>
              </a:lnSpc>
              <a:buAutoNum type="arabicPeriod"/>
              <a:tabLst>
                <a:tab pos="608965" algn="l"/>
                <a:tab pos="609600" algn="l"/>
              </a:tabLst>
            </a:pPr>
            <a:r>
              <a:rPr sz="2800" spc="-10" dirty="0">
                <a:latin typeface="Calibri"/>
                <a:cs typeface="Calibri"/>
              </a:rPr>
              <a:t>Rationale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ct val="100000"/>
              </a:lnSpc>
              <a:buAutoNum type="arabicPeriod"/>
              <a:tabLst>
                <a:tab pos="608965" algn="l"/>
                <a:tab pos="609600" algn="l"/>
              </a:tabLst>
            </a:pPr>
            <a:r>
              <a:rPr sz="2800" spc="-20" dirty="0">
                <a:latin typeface="Calibri"/>
                <a:cs typeface="Calibri"/>
              </a:rPr>
              <a:t>Policy </a:t>
            </a:r>
            <a:r>
              <a:rPr sz="2800" spc="-5" dirty="0">
                <a:latin typeface="Calibri"/>
                <a:cs typeface="Calibri"/>
              </a:rPr>
              <a:t>Goal and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Objectives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ct val="100000"/>
              </a:lnSpc>
              <a:buAutoNum type="arabicPeriod"/>
              <a:tabLst>
                <a:tab pos="608965" algn="l"/>
                <a:tab pos="609600" algn="l"/>
                <a:tab pos="2025650" algn="l"/>
                <a:tab pos="3545204" algn="l"/>
              </a:tabLst>
            </a:pPr>
            <a:r>
              <a:rPr sz="2800" spc="-20" dirty="0">
                <a:latin typeface="Calibri"/>
                <a:cs typeface="Calibri"/>
              </a:rPr>
              <a:t>Strategic	</a:t>
            </a:r>
            <a:r>
              <a:rPr sz="2800" spc="-10" dirty="0">
                <a:latin typeface="Calibri"/>
                <a:cs typeface="Calibri"/>
              </a:rPr>
              <a:t>approach	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principles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ts val="3360"/>
              </a:lnSpc>
              <a:spcBef>
                <a:spcPts val="5"/>
              </a:spcBef>
              <a:buAutoNum type="arabicPeriod"/>
              <a:tabLst>
                <a:tab pos="608965" algn="l"/>
                <a:tab pos="609600" algn="l"/>
                <a:tab pos="2343150" algn="l"/>
              </a:tabLst>
            </a:pPr>
            <a:r>
              <a:rPr sz="2800" spc="-45" dirty="0">
                <a:latin typeface="Calibri"/>
                <a:cs typeface="Calibri"/>
              </a:rPr>
              <a:t>Trust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areas	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Strategic Policy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Guidelines</a:t>
            </a:r>
            <a:endParaRPr sz="2800" dirty="0">
              <a:latin typeface="Calibri"/>
              <a:cs typeface="Calibri"/>
            </a:endParaRPr>
          </a:p>
          <a:p>
            <a:pPr marL="608965" indent="-515620">
              <a:lnSpc>
                <a:spcPts val="3360"/>
              </a:lnSpc>
              <a:buAutoNum type="arabicPeriod"/>
              <a:tabLst>
                <a:tab pos="608965" algn="l"/>
                <a:tab pos="609600" algn="l"/>
              </a:tabLst>
            </a:pPr>
            <a:r>
              <a:rPr sz="2800" spc="-15" dirty="0">
                <a:latin typeface="Calibri"/>
                <a:cs typeface="Calibri"/>
              </a:rPr>
              <a:t>Implementation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Strategy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762000"/>
            <a:ext cx="3336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1.</a:t>
            </a:r>
            <a:r>
              <a:rPr spc="-80" dirty="0"/>
              <a:t> </a:t>
            </a:r>
            <a:r>
              <a:rPr spc="-5" dirty="0"/>
              <a:t>Background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216478" y="1828800"/>
            <a:ext cx="10213521" cy="434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216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Housing </a:t>
            </a:r>
            <a:r>
              <a:rPr sz="2400" dirty="0">
                <a:latin typeface="Calibri"/>
                <a:cs typeface="Calibri"/>
              </a:rPr>
              <a:t>in Sri </a:t>
            </a:r>
            <a:r>
              <a:rPr sz="2400" spc="-10" dirty="0">
                <a:latin typeface="Calibri"/>
                <a:cs typeface="Calibri"/>
              </a:rPr>
              <a:t>Lanka </a:t>
            </a:r>
            <a:r>
              <a:rPr sz="2400" spc="-15" dirty="0">
                <a:latin typeface="Calibri"/>
                <a:cs typeface="Calibri"/>
              </a:rPr>
              <a:t>evolved </a:t>
            </a:r>
            <a:r>
              <a:rPr sz="2400" spc="-10" dirty="0">
                <a:latin typeface="Calibri"/>
                <a:cs typeface="Calibri"/>
              </a:rPr>
              <a:t>around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policy decisions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successive  </a:t>
            </a:r>
            <a:r>
              <a:rPr sz="2400" spc="-10" dirty="0">
                <a:latin typeface="Calibri"/>
                <a:cs typeface="Calibri"/>
              </a:rPr>
              <a:t>governments </a:t>
            </a:r>
            <a:r>
              <a:rPr sz="2400" dirty="0">
                <a:latin typeface="Calibri"/>
                <a:cs typeface="Calibri"/>
              </a:rPr>
              <a:t>in 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past.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619125" lvl="1" indent="-150495">
              <a:lnSpc>
                <a:spcPct val="100000"/>
              </a:lnSpc>
              <a:buSzPct val="110000"/>
              <a:buChar char="-"/>
              <a:tabLst>
                <a:tab pos="619760" algn="l"/>
              </a:tabLst>
            </a:pPr>
            <a:r>
              <a:rPr sz="2400" dirty="0">
                <a:latin typeface="Calibri"/>
                <a:cs typeface="Calibri"/>
              </a:rPr>
              <a:t>1950s – </a:t>
            </a:r>
            <a:r>
              <a:rPr sz="2400" spc="-5" dirty="0">
                <a:latin typeface="Calibri"/>
                <a:cs typeface="Calibri"/>
              </a:rPr>
              <a:t>Continued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regulative </a:t>
            </a:r>
            <a:r>
              <a:rPr sz="2400" spc="-15" dirty="0">
                <a:latin typeface="Calibri"/>
                <a:cs typeface="Calibri"/>
              </a:rPr>
              <a:t>role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focused </a:t>
            </a:r>
            <a:r>
              <a:rPr sz="2400" spc="-5" dirty="0">
                <a:latin typeface="Calibri"/>
                <a:cs typeface="Calibri"/>
              </a:rPr>
              <a:t>on urban middle income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working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class.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har char="-"/>
            </a:pPr>
            <a:endParaRPr sz="2400" dirty="0">
              <a:latin typeface="Calibri"/>
              <a:cs typeface="Calibri"/>
            </a:endParaRPr>
          </a:p>
          <a:p>
            <a:pPr marL="605155" lvl="1" indent="-135890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400" dirty="0">
                <a:latin typeface="Calibri"/>
                <a:cs typeface="Calibri"/>
              </a:rPr>
              <a:t>1960s – 1970s – </a:t>
            </a:r>
            <a:r>
              <a:rPr sz="2400" spc="-5" dirty="0">
                <a:latin typeface="Calibri"/>
                <a:cs typeface="Calibri"/>
              </a:rPr>
              <a:t>Directly </a:t>
            </a:r>
            <a:r>
              <a:rPr sz="2400" spc="-15" dirty="0">
                <a:latin typeface="Calibri"/>
                <a:cs typeface="Calibri"/>
              </a:rPr>
              <a:t>involved </a:t>
            </a:r>
            <a:r>
              <a:rPr sz="2400" spc="-5" dirty="0">
                <a:latin typeface="Calibri"/>
                <a:cs typeface="Calibri"/>
              </a:rPr>
              <a:t>in housing </a:t>
            </a:r>
            <a:r>
              <a:rPr sz="2400" spc="-15" dirty="0">
                <a:latin typeface="Calibri"/>
                <a:cs typeface="Calibri"/>
              </a:rPr>
              <a:t>towards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home owning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society.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-"/>
            </a:pPr>
            <a:endParaRPr sz="2400" dirty="0">
              <a:latin typeface="Calibri"/>
              <a:cs typeface="Calibri"/>
            </a:endParaRPr>
          </a:p>
          <a:p>
            <a:pPr marL="605790" lvl="1" indent="-136525">
              <a:lnSpc>
                <a:spcPct val="100000"/>
              </a:lnSpc>
              <a:spcBef>
                <a:spcPts val="5"/>
              </a:spcBef>
              <a:buChar char="-"/>
              <a:tabLst>
                <a:tab pos="606425" algn="l"/>
              </a:tabLst>
            </a:pPr>
            <a:r>
              <a:rPr sz="2400" dirty="0">
                <a:latin typeface="Calibri"/>
                <a:cs typeface="Calibri"/>
              </a:rPr>
              <a:t>1980s – 1990s – </a:t>
            </a:r>
            <a:r>
              <a:rPr sz="2400" spc="-10" dirty="0">
                <a:latin typeface="Calibri"/>
                <a:cs typeface="Calibri"/>
              </a:rPr>
              <a:t>Emphasized </a:t>
            </a:r>
            <a:r>
              <a:rPr sz="2400" spc="-5" dirty="0">
                <a:latin typeface="Calibri"/>
                <a:cs typeface="Calibri"/>
              </a:rPr>
              <a:t>on enabling 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housing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-"/>
            </a:pPr>
            <a:endParaRPr sz="2400" dirty="0">
              <a:latin typeface="Calibri"/>
              <a:cs typeface="Calibri"/>
            </a:endParaRPr>
          </a:p>
          <a:p>
            <a:pPr marL="606425" lvl="1" indent="-136525">
              <a:lnSpc>
                <a:spcPct val="100000"/>
              </a:lnSpc>
              <a:buChar char="-"/>
              <a:tabLst>
                <a:tab pos="607060" algn="l"/>
              </a:tabLst>
            </a:pPr>
            <a:r>
              <a:rPr sz="2400" spc="-5" dirty="0">
                <a:latin typeface="Calibri"/>
                <a:cs typeface="Calibri"/>
              </a:rPr>
              <a:t>After </a:t>
            </a:r>
            <a:r>
              <a:rPr sz="2400" dirty="0">
                <a:latin typeface="Calibri"/>
                <a:cs typeface="Calibri"/>
              </a:rPr>
              <a:t>1990s – </a:t>
            </a:r>
            <a:r>
              <a:rPr sz="2400" spc="-10" dirty="0">
                <a:latin typeface="Calibri"/>
                <a:cs typeface="Calibri"/>
              </a:rPr>
              <a:t>Encouraged </a:t>
            </a:r>
            <a:r>
              <a:rPr sz="2400" dirty="0">
                <a:latin typeface="Calibri"/>
                <a:cs typeface="Calibri"/>
              </a:rPr>
              <a:t>public </a:t>
            </a:r>
            <a:r>
              <a:rPr sz="2400" spc="-15" dirty="0">
                <a:latin typeface="Calibri"/>
                <a:cs typeface="Calibri"/>
              </a:rPr>
              <a:t>private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partnership.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44223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Background</a:t>
            </a:r>
            <a:r>
              <a:rPr spc="-110" dirty="0"/>
              <a:t> </a:t>
            </a:r>
            <a:r>
              <a:rPr spc="-10" dirty="0"/>
              <a:t>Cont…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216478" y="2292051"/>
            <a:ext cx="9603922" cy="295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past </a:t>
            </a:r>
            <a:r>
              <a:rPr sz="2400" spc="-15" dirty="0">
                <a:latin typeface="Calibri"/>
                <a:cs typeface="Calibri"/>
              </a:rPr>
              <a:t>attempts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written </a:t>
            </a:r>
            <a:r>
              <a:rPr sz="2400" spc="-5" dirty="0">
                <a:latin typeface="Calibri"/>
                <a:cs typeface="Calibri"/>
              </a:rPr>
              <a:t>policy </a:t>
            </a:r>
            <a:r>
              <a:rPr sz="2400" dirty="0">
                <a:latin typeface="Calibri"/>
                <a:cs typeface="Calibri"/>
              </a:rPr>
              <a:t>been </a:t>
            </a:r>
            <a:r>
              <a:rPr sz="2400" spc="-5" dirty="0">
                <a:latin typeface="Calibri"/>
                <a:cs typeface="Calibri"/>
              </a:rPr>
              <a:t>limited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discussions or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draft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documents.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 dirty="0">
              <a:latin typeface="Calibri"/>
              <a:cs typeface="Calibri"/>
            </a:endParaRPr>
          </a:p>
          <a:p>
            <a:pPr marL="469900" marR="645795" indent="-457200" algn="just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Recently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55" dirty="0">
                <a:latin typeface="Calibri"/>
                <a:cs typeface="Calibri"/>
              </a:rPr>
              <a:t>COPA </a:t>
            </a:r>
            <a:r>
              <a:rPr sz="2400" spc="-10" dirty="0">
                <a:latin typeface="Calibri"/>
                <a:cs typeface="Calibri"/>
              </a:rPr>
              <a:t>directed </a:t>
            </a:r>
            <a:r>
              <a:rPr sz="2400" spc="-5" dirty="0">
                <a:latin typeface="Calibri"/>
                <a:cs typeface="Calibri"/>
              </a:rPr>
              <a:t>the Ministry of CEH&amp;CA </a:t>
            </a:r>
            <a:r>
              <a:rPr sz="2400" spc="-15" dirty="0">
                <a:latin typeface="Calibri"/>
                <a:cs typeface="Calibri"/>
              </a:rPr>
              <a:t>to formulate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10" dirty="0">
                <a:latin typeface="Calibri"/>
                <a:cs typeface="Calibri"/>
              </a:rPr>
              <a:t>National </a:t>
            </a:r>
            <a:r>
              <a:rPr sz="2400" spc="-15" dirty="0">
                <a:latin typeface="Calibri"/>
                <a:cs typeface="Calibri"/>
              </a:rPr>
              <a:t>Policy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Housing.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 dirty="0">
              <a:latin typeface="Calibri"/>
              <a:cs typeface="Calibri"/>
            </a:endParaRPr>
          </a:p>
          <a:p>
            <a:pPr marL="469900" marR="269875" indent="-457200" algn="just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Calibri"/>
                <a:cs typeface="Calibri"/>
              </a:rPr>
              <a:t>The Ministry of CEH&amp;CA </a:t>
            </a:r>
            <a:r>
              <a:rPr sz="2400" spc="-10" dirty="0">
                <a:latin typeface="Calibri"/>
                <a:cs typeface="Calibri"/>
              </a:rPr>
              <a:t>initiated </a:t>
            </a:r>
            <a:r>
              <a:rPr sz="2400" spc="-5" dirty="0">
                <a:latin typeface="Calibri"/>
                <a:cs typeface="Calibri"/>
              </a:rPr>
              <a:t>policy </a:t>
            </a:r>
            <a:r>
              <a:rPr sz="2400" spc="-10" dirty="0">
                <a:latin typeface="Calibri"/>
                <a:cs typeface="Calibri"/>
              </a:rPr>
              <a:t>formulation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2012 and  </a:t>
            </a:r>
            <a:r>
              <a:rPr sz="2400" spc="-10" dirty="0">
                <a:latin typeface="Calibri"/>
                <a:cs typeface="Calibri"/>
              </a:rPr>
              <a:t>obtained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Cabinet </a:t>
            </a:r>
            <a:r>
              <a:rPr sz="2400" spc="-15" dirty="0">
                <a:latin typeface="Calibri"/>
                <a:cs typeface="Calibri"/>
              </a:rPr>
              <a:t>approval 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National </a:t>
            </a:r>
            <a:r>
              <a:rPr sz="2400" spc="-5" dirty="0">
                <a:latin typeface="Calibri"/>
                <a:cs typeface="Calibri"/>
              </a:rPr>
              <a:t>Housing </a:t>
            </a:r>
            <a:r>
              <a:rPr sz="2400" spc="-10" dirty="0">
                <a:latin typeface="Calibri"/>
                <a:cs typeface="Calibri"/>
              </a:rPr>
              <a:t>Policy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2014.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68607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 </a:t>
            </a:r>
            <a:r>
              <a:rPr spc="-15" dirty="0"/>
              <a:t>Policy </a:t>
            </a:r>
            <a:r>
              <a:rPr spc="-10" dirty="0"/>
              <a:t>Formulation</a:t>
            </a:r>
            <a:r>
              <a:rPr spc="-105" dirty="0"/>
              <a:t> </a:t>
            </a:r>
            <a:r>
              <a:rPr spc="-10" dirty="0"/>
              <a:t>Process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391861" y="2140866"/>
            <a:ext cx="9504739" cy="3708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National </a:t>
            </a:r>
            <a:r>
              <a:rPr sz="2400" spc="-5" dirty="0">
                <a:latin typeface="Calibri"/>
                <a:cs typeface="Calibri"/>
              </a:rPr>
              <a:t>Housing </a:t>
            </a:r>
            <a:r>
              <a:rPr sz="2400" spc="-10" dirty="0">
                <a:latin typeface="Calibri"/>
                <a:cs typeface="Calibri"/>
              </a:rPr>
              <a:t>Policy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formulated,</a:t>
            </a:r>
            <a:endParaRPr sz="2400" dirty="0">
              <a:latin typeface="Calibri"/>
              <a:cs typeface="Calibri"/>
            </a:endParaRPr>
          </a:p>
          <a:p>
            <a:pPr marL="756285" marR="46355" lvl="1" indent="-28702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Ministry of Construction, Engineering </a:t>
            </a:r>
            <a:r>
              <a:rPr sz="2400" dirty="0">
                <a:latin typeface="Calibri"/>
                <a:cs typeface="Calibri"/>
              </a:rPr>
              <a:t>Service, </a:t>
            </a:r>
            <a:r>
              <a:rPr sz="2400" spc="-5" dirty="0">
                <a:latin typeface="Calibri"/>
                <a:cs typeface="Calibri"/>
              </a:rPr>
              <a:t>Housing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Common  Amenities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ts val="285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With the </a:t>
            </a:r>
            <a:r>
              <a:rPr sz="2400" spc="-10" dirty="0">
                <a:latin typeface="Calibri"/>
                <a:cs typeface="Calibri"/>
              </a:rPr>
              <a:t>Assistance </a:t>
            </a:r>
            <a:r>
              <a:rPr sz="2400" spc="-5" dirty="0">
                <a:latin typeface="Calibri"/>
                <a:cs typeface="Calibri"/>
              </a:rPr>
              <a:t>of sectorial ministries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related</a:t>
            </a:r>
            <a:r>
              <a:rPr sz="2400" spc="1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agencies.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Acknowledged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lessons </a:t>
            </a:r>
            <a:r>
              <a:rPr sz="2400" dirty="0">
                <a:latin typeface="Calibri"/>
                <a:cs typeface="Calibri"/>
              </a:rPr>
              <a:t>learned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history.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Build upon </a:t>
            </a:r>
            <a:r>
              <a:rPr sz="2400" spc="-10" dirty="0">
                <a:latin typeface="Calibri"/>
                <a:cs typeface="Calibri"/>
              </a:rPr>
              <a:t>recent </a:t>
            </a:r>
            <a:r>
              <a:rPr sz="2400" spc="-5" dirty="0">
                <a:latin typeface="Calibri"/>
                <a:cs typeface="Calibri"/>
              </a:rPr>
              <a:t>inputs and advices </a:t>
            </a:r>
            <a:r>
              <a:rPr sz="2400" spc="-10" dirty="0">
                <a:latin typeface="Calibri"/>
                <a:cs typeface="Calibri"/>
              </a:rPr>
              <a:t>through </a:t>
            </a:r>
            <a:r>
              <a:rPr sz="2400" spc="-15" dirty="0">
                <a:latin typeface="Calibri"/>
                <a:cs typeface="Calibri"/>
              </a:rPr>
              <a:t>consultative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Opened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general </a:t>
            </a:r>
            <a:r>
              <a:rPr sz="2400" spc="-5" dirty="0">
                <a:latin typeface="Calibri"/>
                <a:cs typeface="Calibri"/>
              </a:rPr>
              <a:t>public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views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34317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</a:t>
            </a:r>
            <a:r>
              <a:rPr spc="-50" dirty="0"/>
              <a:t> </a:t>
            </a:r>
            <a:r>
              <a:rPr spc="-10" dirty="0"/>
              <a:t>Rationale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9808" y="1953584"/>
            <a:ext cx="9406890" cy="410908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Majority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formal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informal </a:t>
            </a:r>
            <a:r>
              <a:rPr sz="2400" spc="-15" dirty="0">
                <a:latin typeface="Calibri"/>
                <a:cs typeface="Calibri"/>
              </a:rPr>
              <a:t>private </a:t>
            </a:r>
            <a:r>
              <a:rPr sz="2400" spc="-5" dirty="0">
                <a:latin typeface="Calibri"/>
                <a:cs typeface="Calibri"/>
              </a:rPr>
              <a:t>sector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constructions.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Public sector </a:t>
            </a:r>
            <a:r>
              <a:rPr sz="2400" spc="-10" dirty="0">
                <a:latin typeface="Calibri"/>
                <a:cs typeface="Calibri"/>
              </a:rPr>
              <a:t>responsible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remaining.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Sri </a:t>
            </a:r>
            <a:r>
              <a:rPr sz="2400" spc="-10" dirty="0">
                <a:latin typeface="Calibri"/>
                <a:cs typeface="Calibri"/>
              </a:rPr>
              <a:t>Lankan government committed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  <a:p>
            <a:pPr marL="605155" lvl="1" indent="-135890">
              <a:lnSpc>
                <a:spcPct val="100000"/>
              </a:lnSpc>
              <a:spcBef>
                <a:spcPts val="470"/>
              </a:spcBef>
              <a:buChar char="-"/>
              <a:tabLst>
                <a:tab pos="605790" algn="l"/>
              </a:tabLst>
            </a:pPr>
            <a:r>
              <a:rPr sz="2000" spc="-15" dirty="0">
                <a:latin typeface="Calibri"/>
                <a:cs typeface="Calibri"/>
              </a:rPr>
              <a:t>Safe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secure home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all</a:t>
            </a:r>
            <a:endParaRPr sz="2000" dirty="0">
              <a:latin typeface="Calibri"/>
              <a:cs typeface="Calibri"/>
            </a:endParaRPr>
          </a:p>
          <a:p>
            <a:pPr marL="605155" lvl="1" indent="-135890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000" spc="-5" dirty="0">
                <a:latin typeface="Calibri"/>
                <a:cs typeface="Calibri"/>
              </a:rPr>
              <a:t>Millennium </a:t>
            </a:r>
            <a:r>
              <a:rPr sz="2000" spc="-10" dirty="0">
                <a:latin typeface="Calibri"/>
                <a:cs typeface="Calibri"/>
              </a:rPr>
              <a:t>Development </a:t>
            </a:r>
            <a:r>
              <a:rPr sz="2000" dirty="0">
                <a:latin typeface="Calibri"/>
                <a:cs typeface="Calibri"/>
              </a:rPr>
              <a:t>Goal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(MDGs)</a:t>
            </a:r>
            <a:endParaRPr sz="2000" dirty="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spcBef>
                <a:spcPts val="97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15" dirty="0">
                <a:latin typeface="Calibri"/>
                <a:cs typeface="Calibri"/>
              </a:rPr>
              <a:t>Policy </a:t>
            </a:r>
            <a:r>
              <a:rPr sz="2400" spc="-10" dirty="0">
                <a:latin typeface="Calibri"/>
                <a:cs typeface="Calibri"/>
              </a:rPr>
              <a:t>ensures reflections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National Development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Goals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Address </a:t>
            </a:r>
            <a:r>
              <a:rPr sz="2400" spc="-5" dirty="0">
                <a:latin typeface="Calibri"/>
                <a:cs typeface="Calibri"/>
              </a:rPr>
              <a:t>the sector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ensuring,</a:t>
            </a:r>
          </a:p>
          <a:p>
            <a:pPr marL="631190" lvl="1" indent="-161925">
              <a:lnSpc>
                <a:spcPct val="100000"/>
              </a:lnSpc>
              <a:spcBef>
                <a:spcPts val="440"/>
              </a:spcBef>
              <a:buSzPct val="120000"/>
              <a:buChar char="-"/>
              <a:tabLst>
                <a:tab pos="631825" algn="l"/>
              </a:tabLst>
            </a:pPr>
            <a:r>
              <a:rPr sz="2000" spc="-20" dirty="0">
                <a:latin typeface="Calibri"/>
                <a:cs typeface="Calibri"/>
              </a:rPr>
              <a:t>Effective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efficient </a:t>
            </a:r>
            <a:r>
              <a:rPr sz="2000" dirty="0">
                <a:latin typeface="Calibri"/>
                <a:cs typeface="Calibri"/>
              </a:rPr>
              <a:t>use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resources.</a:t>
            </a:r>
            <a:endParaRPr sz="2000" dirty="0">
              <a:latin typeface="Calibri"/>
              <a:cs typeface="Calibri"/>
            </a:endParaRPr>
          </a:p>
          <a:p>
            <a:pPr marL="605155" lvl="1" indent="-135890">
              <a:lnSpc>
                <a:spcPct val="100000"/>
              </a:lnSpc>
              <a:spcBef>
                <a:spcPts val="30"/>
              </a:spcBef>
              <a:buChar char="-"/>
              <a:tabLst>
                <a:tab pos="605790" algn="l"/>
              </a:tabLst>
            </a:pPr>
            <a:r>
              <a:rPr sz="2000" spc="-10" dirty="0">
                <a:latin typeface="Calibri"/>
                <a:cs typeface="Calibri"/>
              </a:rPr>
              <a:t>Protecting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extending </a:t>
            </a:r>
            <a:r>
              <a:rPr sz="2000" spc="-5" dirty="0">
                <a:latin typeface="Calibri"/>
                <a:cs typeface="Calibri"/>
              </a:rPr>
              <a:t>wellbeing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productivity of all section 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population.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38889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Rational</a:t>
            </a:r>
            <a:r>
              <a:rPr spc="-70" dirty="0"/>
              <a:t> </a:t>
            </a:r>
            <a:r>
              <a:rPr spc="-10" dirty="0"/>
              <a:t>Cont…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16479" y="1752600"/>
            <a:ext cx="9984921" cy="4703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Harness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supports 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10" dirty="0">
                <a:latin typeface="Calibri"/>
                <a:cs typeface="Calibri"/>
              </a:rPr>
              <a:t>regulative instruments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to play </a:t>
            </a:r>
            <a:r>
              <a:rPr sz="2400" spc="-5" dirty="0">
                <a:latin typeface="Calibri"/>
                <a:cs typeface="Calibri"/>
              </a:rPr>
              <a:t>highly </a:t>
            </a:r>
            <a:r>
              <a:rPr sz="2400" spc="-10" dirty="0">
                <a:latin typeface="Calibri"/>
                <a:cs typeface="Calibri"/>
              </a:rPr>
              <a:t>proactive  </a:t>
            </a:r>
            <a:r>
              <a:rPr sz="2400" spc="-5" dirty="0">
                <a:latin typeface="Calibri"/>
                <a:cs typeface="Calibri"/>
              </a:rPr>
              <a:t>supporting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role.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Covering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issues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45"/>
              </a:spcBef>
            </a:pPr>
            <a:r>
              <a:rPr sz="2400" spc="-5" dirty="0">
                <a:latin typeface="Calibri"/>
                <a:cs typeface="Calibri"/>
              </a:rPr>
              <a:t>-Land, </a:t>
            </a:r>
            <a:r>
              <a:rPr sz="2400" spc="-10" dirty="0">
                <a:latin typeface="Calibri"/>
                <a:cs typeface="Calibri"/>
              </a:rPr>
              <a:t>infrastructure,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finance</a:t>
            </a: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2400" spc="-5" dirty="0">
                <a:latin typeface="Calibri"/>
                <a:cs typeface="Calibri"/>
              </a:rPr>
              <a:t>-Capacity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building </a:t>
            </a:r>
            <a:r>
              <a:rPr sz="2400" spc="-10" dirty="0">
                <a:latin typeface="Calibri"/>
                <a:cs typeface="Calibri"/>
              </a:rPr>
              <a:t>materials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construction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industry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These </a:t>
            </a:r>
            <a:r>
              <a:rPr sz="2400" spc="-10" dirty="0">
                <a:latin typeface="Calibri"/>
                <a:cs typeface="Calibri"/>
              </a:rPr>
              <a:t>components falls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under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sz="2400" spc="-15" dirty="0">
                <a:latin typeface="Calibri"/>
                <a:cs typeface="Calibri"/>
              </a:rPr>
              <a:t>-Different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administrations.</a:t>
            </a:r>
            <a:endParaRPr sz="2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-Different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controls</a:t>
            </a:r>
            <a:endParaRPr sz="2400" dirty="0">
              <a:latin typeface="Calibri"/>
              <a:cs typeface="Calibri"/>
            </a:endParaRPr>
          </a:p>
          <a:p>
            <a:pPr marL="469265">
              <a:lnSpc>
                <a:spcPts val="2385"/>
              </a:lnSpc>
              <a:spcBef>
                <a:spcPts val="5"/>
              </a:spcBef>
            </a:pPr>
            <a:r>
              <a:rPr sz="2400" spc="-20" dirty="0">
                <a:latin typeface="Calibri"/>
                <a:cs typeface="Calibri"/>
              </a:rPr>
              <a:t>-Traditions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values.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286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national </a:t>
            </a:r>
            <a:r>
              <a:rPr sz="2400" spc="-5" dirty="0">
                <a:latin typeface="Calibri"/>
                <a:cs typeface="Calibri"/>
              </a:rPr>
              <a:t>housing policy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bring </a:t>
            </a:r>
            <a:r>
              <a:rPr sz="2400" dirty="0">
                <a:latin typeface="Calibri"/>
                <a:cs typeface="Calibri"/>
              </a:rPr>
              <a:t>these </a:t>
            </a:r>
            <a:r>
              <a:rPr sz="2400" spc="-10" dirty="0">
                <a:latin typeface="Calibri"/>
                <a:cs typeface="Calibri"/>
              </a:rPr>
              <a:t>components together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-Facilitating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production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maintenance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housing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stock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Calibri"/>
                <a:cs typeface="Calibri"/>
              </a:rPr>
              <a:t>-Ensuring </a:t>
            </a:r>
            <a:r>
              <a:rPr sz="2400" spc="-15" dirty="0">
                <a:latin typeface="Calibri"/>
                <a:cs typeface="Calibri"/>
              </a:rPr>
              <a:t>it’s to </a:t>
            </a:r>
            <a:r>
              <a:rPr sz="2400" spc="-5" dirty="0">
                <a:latin typeface="Calibri"/>
                <a:cs typeface="Calibri"/>
              </a:rPr>
              <a:t>meet </a:t>
            </a:r>
            <a:r>
              <a:rPr sz="2400" dirty="0">
                <a:latin typeface="Calibri"/>
                <a:cs typeface="Calibri"/>
              </a:rPr>
              <a:t>the demands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people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70893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Policy </a:t>
            </a:r>
            <a:r>
              <a:rPr spc="-5" dirty="0"/>
              <a:t>Goal </a:t>
            </a:r>
            <a:r>
              <a:rPr dirty="0"/>
              <a:t>and</a:t>
            </a:r>
            <a:r>
              <a:rPr spc="-65" dirty="0"/>
              <a:t> </a:t>
            </a:r>
            <a:r>
              <a:rPr spc="-5" dirty="0"/>
              <a:t>Objectives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198384" y="1948218"/>
            <a:ext cx="9698215" cy="37959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The goal</a:t>
            </a:r>
            <a:endParaRPr sz="2000" dirty="0">
              <a:latin typeface="Calibri"/>
              <a:cs typeface="Calibri"/>
            </a:endParaRPr>
          </a:p>
          <a:p>
            <a:pPr marL="469265" marR="5080" algn="just">
              <a:lnSpc>
                <a:spcPct val="100000"/>
              </a:lnSpc>
              <a:spcBef>
                <a:spcPts val="25"/>
              </a:spcBef>
            </a:pPr>
            <a:r>
              <a:rPr sz="2000" spc="-9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ensure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live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adequate, </a:t>
            </a:r>
            <a:r>
              <a:rPr sz="2000" spc="-10" dirty="0">
                <a:latin typeface="Calibri"/>
                <a:cs typeface="Calibri"/>
              </a:rPr>
              <a:t>stable, qualitative, </a:t>
            </a:r>
            <a:r>
              <a:rPr sz="2000" spc="-15" dirty="0">
                <a:latin typeface="Calibri"/>
                <a:cs typeface="Calibri"/>
              </a:rPr>
              <a:t>affordable </a:t>
            </a:r>
            <a:r>
              <a:rPr sz="2000" dirty="0">
                <a:latin typeface="Calibri"/>
                <a:cs typeface="Calibri"/>
              </a:rPr>
              <a:t>, </a:t>
            </a:r>
            <a:r>
              <a:rPr sz="2000" spc="-5" dirty="0">
                <a:latin typeface="Calibri"/>
                <a:cs typeface="Calibri"/>
              </a:rPr>
              <a:t>sustainable,  </a:t>
            </a:r>
            <a:r>
              <a:rPr sz="2000" spc="-15" dirty="0">
                <a:latin typeface="Calibri"/>
                <a:cs typeface="Calibri"/>
              </a:rPr>
              <a:t>environment </a:t>
            </a:r>
            <a:r>
              <a:rPr sz="2000" spc="-5" dirty="0">
                <a:latin typeface="Calibri"/>
                <a:cs typeface="Calibri"/>
              </a:rPr>
              <a:t>friendly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secure </a:t>
            </a:r>
            <a:r>
              <a:rPr sz="2000" dirty="0">
                <a:latin typeface="Calibri"/>
                <a:cs typeface="Calibri"/>
              </a:rPr>
              <a:t>house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services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creating </a:t>
            </a:r>
            <a:r>
              <a:rPr sz="2000" dirty="0">
                <a:latin typeface="Calibri"/>
                <a:cs typeface="Calibri"/>
              </a:rPr>
              <a:t>a high </a:t>
            </a:r>
            <a:r>
              <a:rPr sz="2000" spc="-5" dirty="0">
                <a:latin typeface="Calibri"/>
                <a:cs typeface="Calibri"/>
              </a:rPr>
              <a:t>living </a:t>
            </a:r>
            <a:r>
              <a:rPr sz="2000" spc="-10" dirty="0">
                <a:latin typeface="Calibri"/>
                <a:cs typeface="Calibri"/>
              </a:rPr>
              <a:t>standard </a:t>
            </a:r>
            <a:r>
              <a:rPr sz="2000" spc="-5" dirty="0">
                <a:latin typeface="Calibri"/>
                <a:cs typeface="Calibri"/>
              </a:rPr>
              <a:t>on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timely needs 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people.</a:t>
            </a:r>
            <a:endParaRPr sz="2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Objectives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spcBef>
                <a:spcPts val="25"/>
              </a:spcBef>
              <a:buChar char="-"/>
              <a:tabLst>
                <a:tab pos="605790" algn="l"/>
              </a:tabLst>
            </a:pPr>
            <a:r>
              <a:rPr sz="2000" spc="-10" dirty="0">
                <a:latin typeface="Calibri"/>
                <a:cs typeface="Calibri"/>
              </a:rPr>
              <a:t>Qualitative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quantities </a:t>
            </a:r>
            <a:r>
              <a:rPr sz="2000" spc="-15" dirty="0">
                <a:latin typeface="Calibri"/>
                <a:cs typeface="Calibri"/>
              </a:rPr>
              <a:t>improvement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housing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stocks.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000" dirty="0">
                <a:latin typeface="Calibri"/>
                <a:cs typeface="Calibri"/>
              </a:rPr>
              <a:t>Enhancing </a:t>
            </a:r>
            <a:r>
              <a:rPr sz="2000" spc="-5" dirty="0">
                <a:latin typeface="Calibri"/>
                <a:cs typeface="Calibri"/>
              </a:rPr>
              <a:t>monetary </a:t>
            </a:r>
            <a:r>
              <a:rPr sz="2000" dirty="0">
                <a:latin typeface="Calibri"/>
                <a:cs typeface="Calibri"/>
              </a:rPr>
              <a:t>supply </a:t>
            </a:r>
            <a:r>
              <a:rPr sz="2000" spc="-5" dirty="0">
                <a:latin typeface="Calibri"/>
                <a:cs typeface="Calibri"/>
              </a:rPr>
              <a:t>in housing </a:t>
            </a:r>
            <a:r>
              <a:rPr sz="2000" spc="-15" dirty="0">
                <a:latin typeface="Calibri"/>
                <a:cs typeface="Calibri"/>
              </a:rPr>
              <a:t>effectively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vibrant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national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economy.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605790" algn="l"/>
              </a:tabLst>
            </a:pPr>
            <a:r>
              <a:rPr sz="2000" spc="-5" dirty="0">
                <a:latin typeface="Calibri"/>
                <a:cs typeface="Calibri"/>
              </a:rPr>
              <a:t>Encouraging </a:t>
            </a:r>
            <a:r>
              <a:rPr sz="2000" spc="-10" dirty="0">
                <a:latin typeface="Calibri"/>
                <a:cs typeface="Calibri"/>
              </a:rPr>
              <a:t>vertical </a:t>
            </a:r>
            <a:r>
              <a:rPr sz="2000" spc="-5" dirty="0">
                <a:latin typeface="Calibri"/>
                <a:cs typeface="Calibri"/>
              </a:rPr>
              <a:t>housing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development.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000" spc="-5" dirty="0">
                <a:latin typeface="Calibri"/>
                <a:cs typeface="Calibri"/>
              </a:rPr>
              <a:t>Direct </a:t>
            </a:r>
            <a:r>
              <a:rPr sz="2000" spc="-15" dirty="0">
                <a:latin typeface="Calibri"/>
                <a:cs typeface="Calibri"/>
              </a:rPr>
              <a:t>involvement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vulnerable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group.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000" spc="-5" dirty="0">
                <a:latin typeface="Calibri"/>
                <a:cs typeface="Calibri"/>
              </a:rPr>
              <a:t>Strengthening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asset based 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community.</a:t>
            </a:r>
            <a:endParaRPr sz="2000" dirty="0">
              <a:latin typeface="Calibri"/>
              <a:cs typeface="Calibri"/>
            </a:endParaRPr>
          </a:p>
          <a:p>
            <a:pPr marL="605155" lvl="1" indent="-136525" algn="just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sz="2000" dirty="0">
                <a:latin typeface="Calibri"/>
                <a:cs typeface="Calibri"/>
              </a:rPr>
              <a:t>Enhance the public </a:t>
            </a:r>
            <a:r>
              <a:rPr sz="2000" spc="-15" dirty="0">
                <a:latin typeface="Calibri"/>
                <a:cs typeface="Calibri"/>
              </a:rPr>
              <a:t>private </a:t>
            </a:r>
            <a:r>
              <a:rPr sz="2000" spc="-5" dirty="0">
                <a:latin typeface="Calibri"/>
                <a:cs typeface="Calibri"/>
              </a:rPr>
              <a:t>partnership 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housing.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 txBox="1"/>
          <p:nvPr/>
        </p:nvSpPr>
        <p:spPr>
          <a:xfrm>
            <a:off x="1191078" y="1676400"/>
            <a:ext cx="9934121" cy="480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485" indent="-28702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sz="2300" b="1" spc="-15" dirty="0">
                <a:latin typeface="Calibri"/>
                <a:cs typeface="Calibri"/>
              </a:rPr>
              <a:t>Strategic</a:t>
            </a:r>
            <a:r>
              <a:rPr sz="2300" b="1" spc="-20" dirty="0">
                <a:latin typeface="Calibri"/>
                <a:cs typeface="Calibri"/>
              </a:rPr>
              <a:t> </a:t>
            </a:r>
            <a:r>
              <a:rPr sz="2300" b="1" spc="-5" dirty="0">
                <a:latin typeface="Calibri"/>
                <a:cs typeface="Calibri"/>
              </a:rPr>
              <a:t>approach</a:t>
            </a:r>
            <a:endParaRPr sz="2300" dirty="0">
              <a:latin typeface="Calibri"/>
              <a:cs typeface="Calibri"/>
            </a:endParaRPr>
          </a:p>
          <a:p>
            <a:pPr marL="837565" marR="765810" lvl="1" indent="-342900" algn="just">
              <a:lnSpc>
                <a:spcPct val="100000"/>
              </a:lnSpc>
              <a:spcBef>
                <a:spcPts val="25"/>
              </a:spcBef>
              <a:buChar char="-"/>
              <a:tabLst>
                <a:tab pos="837565" algn="l"/>
                <a:tab pos="838200" algn="l"/>
              </a:tabLst>
            </a:pPr>
            <a:r>
              <a:rPr sz="2300" dirty="0">
                <a:latin typeface="Calibri"/>
                <a:cs typeface="Calibri"/>
              </a:rPr>
              <a:t>Enabling and </a:t>
            </a:r>
            <a:r>
              <a:rPr sz="2300" spc="-10" dirty="0">
                <a:latin typeface="Calibri"/>
                <a:cs typeface="Calibri"/>
              </a:rPr>
              <a:t>facilitating </a:t>
            </a:r>
            <a:r>
              <a:rPr sz="2300" spc="-5" dirty="0">
                <a:latin typeface="Calibri"/>
                <a:cs typeface="Calibri"/>
              </a:rPr>
              <a:t>all those </a:t>
            </a:r>
            <a:r>
              <a:rPr sz="2300" spc="-15" dirty="0">
                <a:latin typeface="Calibri"/>
                <a:cs typeface="Calibri"/>
              </a:rPr>
              <a:t>involves </a:t>
            </a:r>
            <a:r>
              <a:rPr sz="2300" spc="-5" dirty="0">
                <a:latin typeface="Calibri"/>
                <a:cs typeface="Calibri"/>
              </a:rPr>
              <a:t>in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5" dirty="0">
                <a:latin typeface="Calibri"/>
                <a:cs typeface="Calibri"/>
              </a:rPr>
              <a:t>housing sector </a:t>
            </a:r>
            <a:r>
              <a:rPr sz="2300" dirty="0">
                <a:latin typeface="Calibri"/>
                <a:cs typeface="Calibri"/>
              </a:rPr>
              <a:t>and </a:t>
            </a:r>
            <a:r>
              <a:rPr sz="2300" spc="-5" dirty="0">
                <a:latin typeface="Calibri"/>
                <a:cs typeface="Calibri"/>
              </a:rPr>
              <a:t>continuing  </a:t>
            </a:r>
            <a:r>
              <a:rPr sz="2300" dirty="0">
                <a:latin typeface="Calibri"/>
                <a:cs typeface="Calibri"/>
              </a:rPr>
              <a:t>further </a:t>
            </a:r>
            <a:r>
              <a:rPr sz="2300" spc="-5" dirty="0">
                <a:latin typeface="Calibri"/>
                <a:cs typeface="Calibri"/>
              </a:rPr>
              <a:t>in social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housing</a:t>
            </a:r>
            <a:endParaRPr sz="2300" dirty="0">
              <a:latin typeface="Calibri"/>
              <a:cs typeface="Calibri"/>
            </a:endParaRPr>
          </a:p>
          <a:p>
            <a:pPr marL="723900" marR="30480" lvl="2" indent="-172720" algn="just">
              <a:lnSpc>
                <a:spcPct val="115500"/>
              </a:lnSpc>
              <a:spcBef>
                <a:spcPts val="459"/>
              </a:spcBef>
              <a:buChar char="-"/>
              <a:tabLst>
                <a:tab pos="745490" algn="l"/>
              </a:tabLst>
            </a:pPr>
            <a:r>
              <a:rPr sz="2300" spc="-10" dirty="0">
                <a:latin typeface="Calibri"/>
                <a:cs typeface="Calibri"/>
              </a:rPr>
              <a:t>Intervention </a:t>
            </a:r>
            <a:r>
              <a:rPr sz="2300" spc="-5" dirty="0">
                <a:latin typeface="Calibri"/>
                <a:cs typeface="Calibri"/>
              </a:rPr>
              <a:t>of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10" dirty="0">
                <a:latin typeface="Calibri"/>
                <a:cs typeface="Calibri"/>
              </a:rPr>
              <a:t>government </a:t>
            </a:r>
            <a:r>
              <a:rPr sz="2300" spc="-5" dirty="0">
                <a:latin typeface="Calibri"/>
                <a:cs typeface="Calibri"/>
              </a:rPr>
              <a:t>in monetary </a:t>
            </a:r>
            <a:r>
              <a:rPr sz="2300" dirty="0">
                <a:latin typeface="Calibri"/>
                <a:cs typeface="Calibri"/>
              </a:rPr>
              <a:t>supply </a:t>
            </a:r>
            <a:r>
              <a:rPr sz="2300" spc="-15" dirty="0">
                <a:latin typeface="Calibri"/>
                <a:cs typeface="Calibri"/>
              </a:rPr>
              <a:t>effectively </a:t>
            </a:r>
            <a:r>
              <a:rPr sz="2300" spc="-5" dirty="0">
                <a:latin typeface="Calibri"/>
                <a:cs typeface="Calibri"/>
              </a:rPr>
              <a:t>in housing </a:t>
            </a:r>
            <a:r>
              <a:rPr sz="2300" dirty="0">
                <a:latin typeface="Calibri"/>
                <a:cs typeface="Calibri"/>
              </a:rPr>
              <a:t>and </a:t>
            </a:r>
            <a:r>
              <a:rPr sz="2300" spc="-5" dirty="0">
                <a:latin typeface="Calibri"/>
                <a:cs typeface="Calibri"/>
              </a:rPr>
              <a:t>enabling 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market.</a:t>
            </a:r>
            <a:endParaRPr sz="2300" dirty="0">
              <a:latin typeface="Calibri"/>
              <a:cs typeface="Calibri"/>
            </a:endParaRPr>
          </a:p>
          <a:p>
            <a:pPr marL="436880" indent="-399415" algn="just">
              <a:lnSpc>
                <a:spcPct val="100000"/>
              </a:lnSpc>
              <a:spcBef>
                <a:spcPts val="1650"/>
              </a:spcBef>
              <a:buSzPct val="83333"/>
              <a:buFont typeface="Arial"/>
              <a:buChar char="•"/>
              <a:tabLst>
                <a:tab pos="436880" algn="l"/>
                <a:tab pos="437515" algn="l"/>
              </a:tabLst>
            </a:pPr>
            <a:r>
              <a:rPr sz="2300" b="1" spc="-10" dirty="0">
                <a:latin typeface="Calibri"/>
                <a:cs typeface="Calibri"/>
              </a:rPr>
              <a:t>Promote </a:t>
            </a:r>
            <a:r>
              <a:rPr sz="2300" b="1" spc="-5" dirty="0">
                <a:latin typeface="Calibri"/>
                <a:cs typeface="Calibri"/>
              </a:rPr>
              <a:t>the concepts</a:t>
            </a:r>
            <a:r>
              <a:rPr sz="2300" b="1" spc="-10" dirty="0">
                <a:latin typeface="Calibri"/>
                <a:cs typeface="Calibri"/>
              </a:rPr>
              <a:t> </a:t>
            </a:r>
            <a:r>
              <a:rPr sz="2300" b="1" spc="5" dirty="0">
                <a:latin typeface="Calibri"/>
                <a:cs typeface="Calibri"/>
              </a:rPr>
              <a:t>of</a:t>
            </a:r>
            <a:endParaRPr sz="2300" dirty="0">
              <a:latin typeface="Calibri"/>
              <a:cs typeface="Calibri"/>
            </a:endParaRPr>
          </a:p>
          <a:p>
            <a:pPr marL="725170" lvl="1" indent="-230504" algn="just">
              <a:lnSpc>
                <a:spcPct val="100000"/>
              </a:lnSpc>
              <a:buSzPct val="120000"/>
              <a:buChar char="-"/>
              <a:tabLst>
                <a:tab pos="725170" algn="l"/>
                <a:tab pos="725805" algn="l"/>
              </a:tabLst>
            </a:pPr>
            <a:r>
              <a:rPr sz="2300" spc="-10" dirty="0">
                <a:latin typeface="Calibri"/>
                <a:cs typeface="Calibri"/>
              </a:rPr>
              <a:t>Participatory </a:t>
            </a:r>
            <a:r>
              <a:rPr sz="2300" dirty="0">
                <a:latin typeface="Calibri"/>
                <a:cs typeface="Calibri"/>
              </a:rPr>
              <a:t>and </a:t>
            </a:r>
            <a:r>
              <a:rPr sz="2300" spc="-5" dirty="0">
                <a:latin typeface="Calibri"/>
                <a:cs typeface="Calibri"/>
              </a:rPr>
              <a:t>partnership in</a:t>
            </a:r>
            <a:r>
              <a:rPr sz="2300" spc="5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housing.</a:t>
            </a:r>
            <a:endParaRPr sz="2300" dirty="0">
              <a:latin typeface="Calibri"/>
              <a:cs typeface="Calibri"/>
            </a:endParaRPr>
          </a:p>
          <a:p>
            <a:pPr marL="687070" lvl="1" indent="-192405" algn="just">
              <a:lnSpc>
                <a:spcPct val="100000"/>
              </a:lnSpc>
              <a:spcBef>
                <a:spcPts val="30"/>
              </a:spcBef>
              <a:buChar char="-"/>
              <a:tabLst>
                <a:tab pos="687705" algn="l"/>
              </a:tabLst>
            </a:pPr>
            <a:r>
              <a:rPr sz="2300" spc="-10" dirty="0">
                <a:latin typeface="Calibri"/>
                <a:cs typeface="Calibri"/>
              </a:rPr>
              <a:t>Decentralization </a:t>
            </a:r>
            <a:r>
              <a:rPr sz="2300" dirty="0">
                <a:latin typeface="Calibri"/>
                <a:cs typeface="Calibri"/>
              </a:rPr>
              <a:t>and </a:t>
            </a:r>
            <a:r>
              <a:rPr sz="2300" spc="-15" dirty="0">
                <a:latin typeface="Calibri"/>
                <a:cs typeface="Calibri"/>
              </a:rPr>
              <a:t>integrated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development.</a:t>
            </a:r>
            <a:endParaRPr sz="2300" dirty="0">
              <a:latin typeface="Calibri"/>
              <a:cs typeface="Calibri"/>
            </a:endParaRPr>
          </a:p>
          <a:p>
            <a:pPr marL="487680" algn="just">
              <a:lnSpc>
                <a:spcPct val="100000"/>
              </a:lnSpc>
            </a:pPr>
            <a:r>
              <a:rPr sz="2300" spc="-330" baseline="-23148" dirty="0">
                <a:latin typeface="Arial Narrow"/>
                <a:cs typeface="Arial Narrow"/>
              </a:rPr>
              <a:t>-</a:t>
            </a:r>
            <a:r>
              <a:rPr sz="2300" spc="-220" dirty="0">
                <a:latin typeface="Calibri"/>
                <a:cs typeface="Calibri"/>
              </a:rPr>
              <a:t>- </a:t>
            </a:r>
            <a:r>
              <a:rPr sz="2300" spc="-5" dirty="0">
                <a:latin typeface="Calibri"/>
                <a:cs typeface="Calibri"/>
              </a:rPr>
              <a:t>Good</a:t>
            </a:r>
            <a:r>
              <a:rPr sz="2300" spc="-6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governance.</a:t>
            </a:r>
            <a:endParaRPr sz="2300" dirty="0">
              <a:latin typeface="Calibri"/>
              <a:cs typeface="Calibri"/>
            </a:endParaRPr>
          </a:p>
          <a:p>
            <a:pPr marL="687070" lvl="1" indent="-192405" algn="just">
              <a:lnSpc>
                <a:spcPct val="100000"/>
              </a:lnSpc>
              <a:buChar char="-"/>
              <a:tabLst>
                <a:tab pos="687705" algn="l"/>
              </a:tabLst>
            </a:pPr>
            <a:r>
              <a:rPr sz="2300" spc="-10" dirty="0">
                <a:latin typeface="Calibri"/>
                <a:cs typeface="Calibri"/>
              </a:rPr>
              <a:t>Disaster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resilience.</a:t>
            </a:r>
            <a:endParaRPr sz="2300" dirty="0">
              <a:latin typeface="Calibri"/>
              <a:cs typeface="Calibri"/>
            </a:endParaRPr>
          </a:p>
          <a:p>
            <a:pPr marL="687070" lvl="1" indent="-192405" algn="just">
              <a:lnSpc>
                <a:spcPct val="100000"/>
              </a:lnSpc>
              <a:buChar char="-"/>
              <a:tabLst>
                <a:tab pos="687705" algn="l"/>
              </a:tabLst>
            </a:pPr>
            <a:r>
              <a:rPr sz="2300" spc="-10" dirty="0">
                <a:latin typeface="Calibri"/>
                <a:cs typeface="Calibri"/>
              </a:rPr>
              <a:t>Appropriate </a:t>
            </a:r>
            <a:r>
              <a:rPr sz="2300" spc="-5" dirty="0">
                <a:latin typeface="Calibri"/>
                <a:cs typeface="Calibri"/>
              </a:rPr>
              <a:t>technology </a:t>
            </a:r>
            <a:r>
              <a:rPr sz="2300" dirty="0">
                <a:latin typeface="Calibri"/>
                <a:cs typeface="Calibri"/>
              </a:rPr>
              <a:t>and </a:t>
            </a:r>
            <a:r>
              <a:rPr sz="2300" spc="-10" dirty="0">
                <a:latin typeface="Calibri"/>
                <a:cs typeface="Calibri"/>
              </a:rPr>
              <a:t>green</a:t>
            </a:r>
            <a:r>
              <a:rPr sz="2300" spc="-3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building.</a:t>
            </a:r>
            <a:endParaRPr sz="2300" dirty="0">
              <a:latin typeface="Calibri"/>
              <a:cs typeface="Calibri"/>
            </a:endParaRPr>
          </a:p>
          <a:p>
            <a:pPr marL="687070" lvl="2" indent="-135890" algn="just">
              <a:lnSpc>
                <a:spcPct val="100000"/>
              </a:lnSpc>
              <a:buChar char="-"/>
              <a:tabLst>
                <a:tab pos="687705" algn="l"/>
              </a:tabLst>
            </a:pPr>
            <a:r>
              <a:rPr sz="2300" spc="-5" dirty="0">
                <a:latin typeface="Calibri"/>
                <a:cs typeface="Calibri"/>
              </a:rPr>
              <a:t>Sustainable </a:t>
            </a:r>
            <a:r>
              <a:rPr sz="2300" spc="-10" dirty="0">
                <a:latin typeface="Calibri"/>
                <a:cs typeface="Calibri"/>
              </a:rPr>
              <a:t>development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etc.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1216478" y="787272"/>
            <a:ext cx="868952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42260" algn="l"/>
                <a:tab pos="5275580" algn="l"/>
              </a:tabLst>
            </a:pPr>
            <a:r>
              <a:rPr dirty="0"/>
              <a:t>5.</a:t>
            </a:r>
            <a:r>
              <a:rPr spc="5" dirty="0"/>
              <a:t> </a:t>
            </a:r>
            <a:r>
              <a:rPr spc="-25" dirty="0"/>
              <a:t>Strategic	</a:t>
            </a:r>
            <a:r>
              <a:rPr spc="-10" dirty="0"/>
              <a:t>approach	</a:t>
            </a:r>
            <a:r>
              <a:rPr dirty="0"/>
              <a:t>and</a:t>
            </a:r>
            <a:r>
              <a:rPr spc="-85" dirty="0"/>
              <a:t> </a:t>
            </a:r>
            <a:r>
              <a:rPr dirty="0"/>
              <a:t>principles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5" dirty="0"/>
              <a:t>National </a:t>
            </a:r>
            <a:r>
              <a:rPr dirty="0"/>
              <a:t>Housing</a:t>
            </a:r>
            <a:r>
              <a:rPr spc="-95" dirty="0"/>
              <a:t> </a:t>
            </a:r>
            <a:r>
              <a:rPr spc="-10" dirty="0"/>
              <a:t>Policy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1004</Words>
  <Application>Microsoft Office PowerPoint</Application>
  <PresentationFormat>Custom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National Housing Policy – Sri Lanka </vt:lpstr>
      <vt:lpstr>1. Background</vt:lpstr>
      <vt:lpstr>Background Cont…</vt:lpstr>
      <vt:lpstr>2. Policy Formulation Process</vt:lpstr>
      <vt:lpstr>3. Rationale</vt:lpstr>
      <vt:lpstr>Rational Cont…</vt:lpstr>
      <vt:lpstr>4. Policy Goal and Objectives</vt:lpstr>
      <vt:lpstr>5. Strategic approach and principles</vt:lpstr>
      <vt:lpstr>6. Trust areas – Strategic Policy Guidelines</vt:lpstr>
      <vt:lpstr>Trust areas – Strategic Policy Guidelines Cont…</vt:lpstr>
      <vt:lpstr>Trust areas – Strategic Policy Guidelines Cont…</vt:lpstr>
      <vt:lpstr>Trust areas – Strategic Policy Guidelines Cont…</vt:lpstr>
      <vt:lpstr>Trust areas – Strategic Policy Guidelines Cont…</vt:lpstr>
      <vt:lpstr>7. Implementation Strategy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Indika P Gamage</dc:creator>
  <cp:lastModifiedBy>AJ</cp:lastModifiedBy>
  <cp:revision>2</cp:revision>
  <dcterms:created xsi:type="dcterms:W3CDTF">2020-04-14T15:23:24Z</dcterms:created>
  <dcterms:modified xsi:type="dcterms:W3CDTF">2020-04-27T10:52:27Z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2014-12-22T00:00:00Z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2020-04-14T00:00:00Z</vt:filetime>
  </property>
</Properties>
</file>